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57" r:id="rId5"/>
    <p:sldId id="270" r:id="rId6"/>
    <p:sldId id="260" r:id="rId7"/>
    <p:sldId id="258" r:id="rId8"/>
    <p:sldId id="259" r:id="rId9"/>
    <p:sldId id="261" r:id="rId10"/>
    <p:sldId id="262" r:id="rId11"/>
    <p:sldId id="267" r:id="rId12"/>
    <p:sldId id="263" r:id="rId13"/>
    <p:sldId id="264"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5768" autoAdjust="0"/>
  </p:normalViewPr>
  <p:slideViewPr>
    <p:cSldViewPr snapToGrid="0">
      <p:cViewPr varScale="1">
        <p:scale>
          <a:sx n="95" d="100"/>
          <a:sy n="95" d="100"/>
        </p:scale>
        <p:origin x="444" y="5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9.jpg"/><Relationship Id="rId4" Type="http://schemas.openxmlformats.org/officeDocument/2006/relationships/tags" Target="../tags/tag66.xml"/><Relationship Id="rId9"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1.jp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0.jpg"/><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tags" Target="../tags/tag76.xml"/><Relationship Id="rId7"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image" Target="../media/image23.jp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jp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6.jpg"/><Relationship Id="rId4" Type="http://schemas.openxmlformats.org/officeDocument/2006/relationships/tags" Target="../tags/tag22.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jp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7.jpg"/><Relationship Id="rId5" Type="http://schemas.openxmlformats.org/officeDocument/2006/relationships/tags" Target="../tags/tag31.xml"/><Relationship Id="rId10" Type="http://schemas.openxmlformats.org/officeDocument/2006/relationships/slideLayout" Target="../slideLayouts/slideLayout2.xml"/><Relationship Id="rId4" Type="http://schemas.openxmlformats.org/officeDocument/2006/relationships/tags" Target="../tags/tag30.xml"/><Relationship Id="rId9" Type="http://schemas.openxmlformats.org/officeDocument/2006/relationships/tags" Target="../tags/tag35.xml"/></Relationships>
</file>

<file path=ppt/slides/_rels/slide6.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10.jp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jpg"/><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2.jp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1.jpg"/><Relationship Id="rId5" Type="http://schemas.openxmlformats.org/officeDocument/2006/relationships/tags" Target="../tags/tag44.xml"/><Relationship Id="rId10"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tags" Target="../tags/tag48.xml"/></Relationships>
</file>

<file path=ppt/slides/_rels/slide8.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15.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4.jpg"/><Relationship Id="rId5" Type="http://schemas.openxmlformats.org/officeDocument/2006/relationships/tags" Target="../tags/tag53.xml"/><Relationship Id="rId10" Type="http://schemas.openxmlformats.org/officeDocument/2006/relationships/image" Target="../media/image13.jpg"/><Relationship Id="rId4" Type="http://schemas.openxmlformats.org/officeDocument/2006/relationships/tags" Target="../tags/tag52.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59.xml"/><Relationship Id="rId7"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2ADB6-0276-49F7-BB4C-61871C5A5D77}"/>
              </a:ext>
            </a:extLst>
          </p:cNvPr>
          <p:cNvSpPr/>
          <p:nvPr>
            <p:custDataLst>
              <p:tags r:id="rId1"/>
            </p:custDataLst>
          </p:nvPr>
        </p:nvSpPr>
        <p:spPr>
          <a:xfrm>
            <a:off x="190500" y="190500"/>
            <a:ext cx="11806238" cy="6457950"/>
          </a:xfrm>
          <a:prstGeom prst="rect">
            <a:avLst/>
          </a:prstGeom>
          <a:ln>
            <a:solidFill>
              <a:schemeClr val="accent2"/>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accent2"/>
              </a:solidFill>
            </a:endParaRPr>
          </a:p>
        </p:txBody>
      </p:sp>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3"/>
            </p:custDataLst>
          </p:nvPr>
        </p:nvSpPr>
        <p:spPr>
          <a:xfrm>
            <a:off x="2552710" y="3319463"/>
            <a:ext cx="7529542" cy="2308324"/>
          </a:xfrm>
          <a:prstGeom prst="rect">
            <a:avLst/>
          </a:prstGeom>
          <a:noFill/>
        </p:spPr>
        <p:txBody>
          <a:bodyPr wrap="square" rtlCol="0">
            <a:spAutoFit/>
          </a:bodyPr>
          <a:lstStyle/>
          <a:p>
            <a:r>
              <a:rPr lang="fr-FR" sz="2400" b="1" i="0" dirty="0">
                <a:solidFill>
                  <a:srgbClr val="271A38"/>
                </a:solidFill>
                <a:effectLst/>
                <a:latin typeface="Inter"/>
              </a:rPr>
              <a:t>- Analyse de l’état actuel du site La Panthère.</a:t>
            </a:r>
          </a:p>
          <a:p>
            <a:endParaRPr lang="fr-FR" sz="2400" b="1" dirty="0">
              <a:solidFill>
                <a:srgbClr val="271A38"/>
              </a:solidFill>
              <a:latin typeface="Inter"/>
            </a:endParaRPr>
          </a:p>
          <a:p>
            <a:r>
              <a:rPr lang="fr-FR" sz="2400" b="1" i="0" dirty="0">
                <a:solidFill>
                  <a:srgbClr val="271A38"/>
                </a:solidFill>
                <a:effectLst/>
                <a:latin typeface="Inter"/>
              </a:rPr>
              <a:t>- Les améliorations du SEO, de l’accessibilité</a:t>
            </a:r>
            <a:r>
              <a:rPr lang="fr-FR" sz="2400" b="1" dirty="0">
                <a:solidFill>
                  <a:srgbClr val="271A38"/>
                </a:solidFill>
                <a:latin typeface="Inter"/>
              </a:rPr>
              <a:t> et du référencement.</a:t>
            </a:r>
            <a:endParaRPr lang="fr-FR" sz="2400" b="1" i="0" dirty="0">
              <a:solidFill>
                <a:srgbClr val="271A38"/>
              </a:solidFill>
              <a:effectLst/>
              <a:latin typeface="Inter"/>
            </a:endParaRPr>
          </a:p>
          <a:p>
            <a:endParaRPr lang="fr-FR" sz="2400" b="1" dirty="0">
              <a:solidFill>
                <a:srgbClr val="271A38"/>
              </a:solidFill>
              <a:latin typeface="Inter"/>
            </a:endParaRPr>
          </a:p>
          <a:p>
            <a:r>
              <a:rPr lang="fr-FR" sz="2400" b="1" dirty="0">
                <a:solidFill>
                  <a:srgbClr val="271A38"/>
                </a:solidFill>
                <a:latin typeface="Inter"/>
              </a:rPr>
              <a:t>- La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pPr algn="ctr"/>
            <a:r>
              <a:rPr lang="fr-FR" sz="1600" dirty="0"/>
              <a:t>- Concernant le CSS, les changements sont rapides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W3C</a:t>
            </a:r>
          </a:p>
        </p:txBody>
      </p:sp>
    </p:spTree>
    <p:extLst>
      <p:ext uri="{BB962C8B-B14F-4D97-AF65-F5344CB8AC3E}">
        <p14:creationId xmlns:p14="http://schemas.microsoft.com/office/powerpoint/2010/main" val="10107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ABCBCB2-F09A-4117-8DF9-5B80DC6A2EF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883499" y="35164"/>
            <a:ext cx="7192944" cy="3091388"/>
          </a:xfrm>
          <a:prstGeom prst="rect">
            <a:avLst/>
          </a:prstGeom>
        </p:spPr>
      </p:pic>
      <p:pic>
        <p:nvPicPr>
          <p:cNvPr id="7" name="Image 6">
            <a:extLst>
              <a:ext uri="{FF2B5EF4-FFF2-40B4-BE49-F238E27FC236}">
                <a16:creationId xmlns:a16="http://schemas.microsoft.com/office/drawing/2014/main" id="{EA5437C2-D932-401B-9D4B-6890EBA9B96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953838" y="3268151"/>
            <a:ext cx="6953459" cy="3573261"/>
          </a:xfrm>
          <a:prstGeom prst="rect">
            <a:avLst/>
          </a:prstGeom>
        </p:spPr>
      </p:pic>
      <p:sp>
        <p:nvSpPr>
          <p:cNvPr id="8" name="ZoneTexte 7">
            <a:extLst>
              <a:ext uri="{FF2B5EF4-FFF2-40B4-BE49-F238E27FC236}">
                <a16:creationId xmlns:a16="http://schemas.microsoft.com/office/drawing/2014/main" id="{F81A8E94-CA81-453F-9274-3E78A53DBDF7}"/>
              </a:ext>
            </a:extLst>
          </p:cNvPr>
          <p:cNvSpPr txBox="1"/>
          <p:nvPr>
            <p:custDataLst>
              <p:tags r:id="rId3"/>
            </p:custDataLst>
          </p:nvPr>
        </p:nvSpPr>
        <p:spPr>
          <a:xfrm>
            <a:off x="3930581" y="1396192"/>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FAB3E0B4-C9B5-40E5-9703-40EC15E7812A}"/>
              </a:ext>
            </a:extLst>
          </p:cNvPr>
          <p:cNvSpPr txBox="1"/>
          <p:nvPr>
            <p:custDataLst>
              <p:tags r:id="rId4"/>
            </p:custDataLst>
          </p:nvPr>
        </p:nvSpPr>
        <p:spPr>
          <a:xfrm>
            <a:off x="3930581" y="4815150"/>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64048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978AAA-88C7-4FAE-B91A-0AF54362F7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09674" y="1438339"/>
            <a:ext cx="9594905" cy="5419660"/>
          </a:xfrm>
          <a:prstGeom prst="rect">
            <a:avLst/>
          </a:prstGeom>
        </p:spPr>
      </p:pic>
      <p:sp>
        <p:nvSpPr>
          <p:cNvPr id="5" name="ZoneTexte 4">
            <a:extLst>
              <a:ext uri="{FF2B5EF4-FFF2-40B4-BE49-F238E27FC236}">
                <a16:creationId xmlns:a16="http://schemas.microsoft.com/office/drawing/2014/main" id="{ECF68407-F1A2-472F-87C5-D244BB951DF1}"/>
              </a:ext>
            </a:extLst>
          </p:cNvPr>
          <p:cNvSpPr txBox="1"/>
          <p:nvPr>
            <p:custDataLst>
              <p:tags r:id="rId2"/>
            </p:custDataLst>
          </p:nvPr>
        </p:nvSpPr>
        <p:spPr>
          <a:xfrm>
            <a:off x="188118" y="14674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3"/>
            </p:custDataLst>
          </p:nvPr>
        </p:nvSpPr>
        <p:spPr>
          <a:xfrm>
            <a:off x="259555" y="666750"/>
            <a:ext cx="11672888" cy="584775"/>
          </a:xfrm>
          <a:prstGeom prst="rect">
            <a:avLst/>
          </a:prstGeom>
          <a:noFill/>
        </p:spPr>
        <p:txBody>
          <a:bodyPr wrap="square" rtlCol="0">
            <a:spAutoFit/>
          </a:bodyPr>
          <a:lstStyle/>
          <a:p>
            <a:r>
              <a:rPr lang="fr-FR" sz="1600" dirty="0"/>
              <a:t>- Google Analytics fournit beaucoup d’informations concernant l’activité sur le site, le pourcentage de visite avec </a:t>
            </a:r>
            <a:r>
              <a:rPr lang="fr-FR" sz="1600" u="sng" dirty="0"/>
              <a:t>mobiles ou ordinateurs </a:t>
            </a:r>
            <a:r>
              <a:rPr lang="fr-FR" sz="1600" dirty="0"/>
              <a:t>fixes, les </a:t>
            </a:r>
            <a:r>
              <a:rPr lang="fr-FR" sz="1600" u="sng" dirty="0"/>
              <a:t>systèmes d’exploitations </a:t>
            </a:r>
            <a:r>
              <a:rPr lang="fr-FR" sz="1600" dirty="0"/>
              <a:t>et les </a:t>
            </a:r>
            <a:r>
              <a:rPr lang="fr-FR" sz="1600" u="sng" dirty="0"/>
              <a:t>résolutions d’écrans </a:t>
            </a:r>
            <a:r>
              <a:rPr lang="fr-FR" sz="1600" dirty="0"/>
              <a:t>utilisés.</a:t>
            </a:r>
          </a:p>
        </p:txBody>
      </p:sp>
      <p:cxnSp>
        <p:nvCxnSpPr>
          <p:cNvPr id="7" name="Connecteur droit avec flèche 6">
            <a:extLst>
              <a:ext uri="{FF2B5EF4-FFF2-40B4-BE49-F238E27FC236}">
                <a16:creationId xmlns:a16="http://schemas.microsoft.com/office/drawing/2014/main" id="{CA59A598-2A53-497A-9A8D-0CF1BF4C927D}"/>
              </a:ext>
            </a:extLst>
          </p:cNvPr>
          <p:cNvCxnSpPr>
            <a:cxnSpLocks/>
          </p:cNvCxnSpPr>
          <p:nvPr>
            <p:custDataLst>
              <p:tags r:id="rId4"/>
            </p:custDataLst>
          </p:nvPr>
        </p:nvCxnSpPr>
        <p:spPr>
          <a:xfrm flipH="1">
            <a:off x="6753225" y="938212"/>
            <a:ext cx="4010026" cy="40767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a:cxnSpLocks/>
          </p:cNvCxnSpPr>
          <p:nvPr>
            <p:custDataLst>
              <p:tags r:id="rId5"/>
            </p:custDataLst>
          </p:nvPr>
        </p:nvCxnSpPr>
        <p:spPr>
          <a:xfrm>
            <a:off x="2462213" y="1200150"/>
            <a:ext cx="4191000" cy="106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4C68F0A-AA72-4915-A929-6469CD1A2FC4}"/>
              </a:ext>
            </a:extLst>
          </p:cNvPr>
          <p:cNvCxnSpPr/>
          <p:nvPr>
            <p:custDataLst>
              <p:tags r:id="rId6"/>
            </p:custDataLst>
          </p:nvPr>
        </p:nvCxnSpPr>
        <p:spPr>
          <a:xfrm>
            <a:off x="4891088" y="1200150"/>
            <a:ext cx="3533775" cy="3700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4743B21-A7F6-44A8-8FC7-9D9131B50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1956" y="2620526"/>
            <a:ext cx="6585019" cy="4222401"/>
          </a:xfrm>
          <a:prstGeom prst="rect">
            <a:avLst/>
          </a:prstGeom>
        </p:spPr>
      </p:pic>
      <p:sp>
        <p:nvSpPr>
          <p:cNvPr id="13" name="ZoneTexte 12">
            <a:extLst>
              <a:ext uri="{FF2B5EF4-FFF2-40B4-BE49-F238E27FC236}">
                <a16:creationId xmlns:a16="http://schemas.microsoft.com/office/drawing/2014/main" id="{E3E388CE-754E-40CA-9204-512D2F69A378}"/>
              </a:ext>
            </a:extLst>
          </p:cNvPr>
          <p:cNvSpPr txBox="1"/>
          <p:nvPr>
            <p:custDataLst>
              <p:tags r:id="rId1"/>
            </p:custDataLst>
          </p:nvPr>
        </p:nvSpPr>
        <p:spPr>
          <a:xfrm>
            <a:off x="5513993" y="989766"/>
            <a:ext cx="6546501" cy="1569660"/>
          </a:xfrm>
          <a:prstGeom prst="rect">
            <a:avLst/>
          </a:prstGeom>
          <a:noFill/>
        </p:spPr>
        <p:txBody>
          <a:bodyPr wrap="square" rtlCol="0">
            <a:spAutoFit/>
          </a:bodyPr>
          <a:lstStyle/>
          <a:p>
            <a:pPr marL="285750" indent="-285750" algn="just">
              <a:buFontTx/>
              <a:buChar char="-"/>
            </a:pPr>
            <a:r>
              <a:rPr lang="fr-FR" sz="1600" dirty="0"/>
              <a:t>Mettre la langue en </a:t>
            </a:r>
            <a:r>
              <a:rPr lang="fr-FR" sz="1600" b="1" dirty="0"/>
              <a:t>FR</a:t>
            </a:r>
            <a:r>
              <a:rPr lang="fr-FR" sz="1600" dirty="0"/>
              <a:t>.</a:t>
            </a:r>
          </a:p>
          <a:p>
            <a:pPr marL="285750" indent="-285750">
              <a:buFontTx/>
              <a:buChar char="-"/>
            </a:pPr>
            <a:r>
              <a:rPr lang="fr-FR" sz="1600" dirty="0"/>
              <a:t>Suppression de la </a:t>
            </a:r>
            <a:r>
              <a:rPr lang="fr-FR" sz="1600" b="1" dirty="0"/>
              <a:t>meta keywords</a:t>
            </a:r>
            <a:r>
              <a:rPr lang="fr-FR" sz="1600" dirty="0"/>
              <a:t>.</a:t>
            </a:r>
          </a:p>
          <a:p>
            <a:pPr marL="285750" indent="-285750">
              <a:buFontTx/>
              <a:buChar char="-"/>
            </a:pPr>
            <a:r>
              <a:rPr lang="fr-FR" sz="1600" dirty="0"/>
              <a:t>Ajouter les balises </a:t>
            </a:r>
            <a:r>
              <a:rPr lang="fr-FR" sz="1600" b="1" dirty="0"/>
              <a:t>meta robots </a:t>
            </a:r>
            <a:r>
              <a:rPr lang="fr-FR" sz="1600" dirty="0"/>
              <a:t>et </a:t>
            </a:r>
            <a:r>
              <a:rPr lang="fr-FR" sz="1600" b="1" dirty="0"/>
              <a:t>meta description</a:t>
            </a:r>
            <a:r>
              <a:rPr lang="fr-FR" sz="1600" dirty="0"/>
              <a:t>.</a:t>
            </a:r>
          </a:p>
          <a:p>
            <a:pPr marL="285750" indent="-285750">
              <a:buFontTx/>
              <a:buChar char="-"/>
            </a:pPr>
            <a:r>
              <a:rPr lang="fr-FR" sz="1600" b="1" dirty="0"/>
              <a:t>Minification</a:t>
            </a:r>
            <a:r>
              <a:rPr lang="fr-FR" sz="1600" dirty="0"/>
              <a:t> des fichiers </a:t>
            </a:r>
            <a:r>
              <a:rPr lang="fr-FR" sz="1600" b="1" dirty="0"/>
              <a:t>CSS et JS</a:t>
            </a:r>
            <a:r>
              <a:rPr lang="fr-FR" sz="1600" dirty="0"/>
              <a:t>, et mettre « </a:t>
            </a:r>
            <a:r>
              <a:rPr lang="fr-FR" sz="1600" b="1" dirty="0"/>
              <a:t>style.css </a:t>
            </a:r>
            <a:r>
              <a:rPr lang="fr-FR" sz="1600" dirty="0"/>
              <a:t>» en fin de liste afin qu’il puisse appliquer ses styles en priorité.</a:t>
            </a:r>
          </a:p>
          <a:p>
            <a:pPr marL="285750" indent="-285750">
              <a:buFontTx/>
              <a:buChar char="-"/>
            </a:pPr>
            <a:r>
              <a:rPr lang="fr-FR" sz="1600" dirty="0"/>
              <a:t>Différer le chargement des fichiers Javascript (</a:t>
            </a:r>
            <a:r>
              <a:rPr lang="fr-FR" sz="1600" b="1" dirty="0"/>
              <a:t>defer</a:t>
            </a:r>
            <a:r>
              <a:rPr lang="fr-FR" sz="1600" dirty="0"/>
              <a:t>).</a:t>
            </a:r>
          </a:p>
        </p:txBody>
      </p:sp>
      <p:pic>
        <p:nvPicPr>
          <p:cNvPr id="10" name="Image 9">
            <a:extLst>
              <a:ext uri="{FF2B5EF4-FFF2-40B4-BE49-F238E27FC236}">
                <a16:creationId xmlns:a16="http://schemas.microsoft.com/office/drawing/2014/main" id="{AB25B438-21BC-4395-8A27-653BDB2C9BD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073" y="15072"/>
            <a:ext cx="5390838" cy="3341077"/>
          </a:xfrm>
          <a:prstGeom prst="rect">
            <a:avLst/>
          </a:prstGeom>
        </p:spPr>
      </p:pic>
      <p:sp>
        <p:nvSpPr>
          <p:cNvPr id="11" name="ZoneTexte 10">
            <a:extLst>
              <a:ext uri="{FF2B5EF4-FFF2-40B4-BE49-F238E27FC236}">
                <a16:creationId xmlns:a16="http://schemas.microsoft.com/office/drawing/2014/main" id="{87FF7881-2197-460E-A1F3-A711E7049E30}"/>
              </a:ext>
            </a:extLst>
          </p:cNvPr>
          <p:cNvSpPr txBox="1"/>
          <p:nvPr>
            <p:custDataLst>
              <p:tags r:id="rId3"/>
            </p:custDataLst>
          </p:nvPr>
        </p:nvSpPr>
        <p:spPr>
          <a:xfrm>
            <a:off x="3748350" y="2215150"/>
            <a:ext cx="904875" cy="369332"/>
          </a:xfrm>
          <a:prstGeom prst="rect">
            <a:avLst/>
          </a:prstGeom>
          <a:solidFill>
            <a:srgbClr val="FF0000"/>
          </a:solidFill>
        </p:spPr>
        <p:txBody>
          <a:bodyPr wrap="square" rtlCol="0">
            <a:spAutoFit/>
          </a:bodyPr>
          <a:lstStyle/>
          <a:p>
            <a:pPr algn="ctr"/>
            <a:r>
              <a:rPr lang="fr-FR" dirty="0"/>
              <a:t>AVANT</a:t>
            </a:r>
          </a:p>
        </p:txBody>
      </p:sp>
      <p:sp>
        <p:nvSpPr>
          <p:cNvPr id="14" name="ZoneTexte 13">
            <a:extLst>
              <a:ext uri="{FF2B5EF4-FFF2-40B4-BE49-F238E27FC236}">
                <a16:creationId xmlns:a16="http://schemas.microsoft.com/office/drawing/2014/main" id="{EF2658A7-8CCA-4E62-86DE-5048D7DEAB3F}"/>
              </a:ext>
            </a:extLst>
          </p:cNvPr>
          <p:cNvSpPr txBox="1"/>
          <p:nvPr>
            <p:custDataLst>
              <p:tags r:id="rId4"/>
            </p:custDataLst>
          </p:nvPr>
        </p:nvSpPr>
        <p:spPr>
          <a:xfrm>
            <a:off x="55265" y="3398856"/>
            <a:ext cx="5205046" cy="3046988"/>
          </a:xfrm>
          <a:prstGeom prst="rect">
            <a:avLst/>
          </a:prstGeom>
          <a:noFill/>
        </p:spPr>
        <p:txBody>
          <a:bodyPr wrap="square" rtlCol="0">
            <a:spAutoFit/>
          </a:bodyPr>
          <a:lstStyle/>
          <a:p>
            <a:pPr marL="285750" indent="-285750" algn="just">
              <a:buFontTx/>
              <a:buChar char="-"/>
            </a:pPr>
            <a:r>
              <a:rPr lang="fr-FR" sz="1600" dirty="0"/>
              <a:t>Suppression du fichier « gmaps.js » qui ne sert à rien.</a:t>
            </a:r>
          </a:p>
          <a:p>
            <a:pPr marL="285750" indent="-285750" algn="just">
              <a:buFontTx/>
              <a:buChar char="-"/>
            </a:pPr>
            <a:r>
              <a:rPr lang="fr-FR" sz="1600" dirty="0"/>
              <a:t>Utilisez les versions </a:t>
            </a:r>
            <a:r>
              <a:rPr lang="fr-FR" sz="1600" b="1" dirty="0"/>
              <a:t>CDN</a:t>
            </a:r>
            <a:r>
              <a:rPr lang="fr-FR" sz="1600" dirty="0"/>
              <a:t> de </a:t>
            </a:r>
            <a:r>
              <a:rPr lang="fr-FR" sz="1600" b="1" dirty="0"/>
              <a:t>Jquery.js </a:t>
            </a:r>
            <a:r>
              <a:rPr lang="fr-FR" sz="1600" dirty="0"/>
              <a:t>et </a:t>
            </a:r>
            <a:r>
              <a:rPr lang="fr-FR" sz="1600" b="1" dirty="0"/>
              <a:t>Bootstrap.js</a:t>
            </a:r>
            <a:r>
              <a:rPr lang="fr-FR" sz="1600" dirty="0"/>
              <a:t>.</a:t>
            </a:r>
          </a:p>
          <a:p>
            <a:pPr marL="285750" indent="-285750" algn="just">
              <a:buFontTx/>
              <a:buChar char="-"/>
            </a:pPr>
            <a:r>
              <a:rPr lang="fr-FR" sz="1600" dirty="0"/>
              <a:t>Mettre un titre explicite qui renseigne les moteurs de recherche.</a:t>
            </a:r>
          </a:p>
          <a:p>
            <a:pPr marL="285750" indent="-285750" algn="just">
              <a:buFontTx/>
              <a:buChar char="-"/>
            </a:pPr>
            <a:r>
              <a:rPr lang="fr-FR" sz="1600" dirty="0"/>
              <a:t>Inclure le script </a:t>
            </a:r>
            <a:r>
              <a:rPr lang="fr-FR" sz="1600" b="1" dirty="0"/>
              <a:t>Google Analytics 4</a:t>
            </a:r>
            <a:r>
              <a:rPr lang="fr-FR" sz="1600" dirty="0"/>
              <a:t>.</a:t>
            </a:r>
          </a:p>
          <a:p>
            <a:pPr marL="285750" indent="-285750" algn="just">
              <a:buFontTx/>
              <a:buChar char="-"/>
            </a:pPr>
            <a:r>
              <a:rPr lang="fr-FR" sz="1600" dirty="0"/>
              <a:t>Il faut également renommer la </a:t>
            </a:r>
            <a:r>
              <a:rPr lang="fr-FR" sz="1600" b="1" dirty="0"/>
              <a:t>page2.html</a:t>
            </a:r>
            <a:r>
              <a:rPr lang="fr-FR" sz="1600" dirty="0"/>
              <a:t> en </a:t>
            </a:r>
            <a:r>
              <a:rPr lang="fr-FR" sz="1600" b="1" dirty="0"/>
              <a:t>contact.html</a:t>
            </a:r>
            <a:r>
              <a:rPr lang="fr-FR" sz="1600" dirty="0"/>
              <a:t>, ce nom est mieux référencé par les moteurs de recherche.</a:t>
            </a:r>
          </a:p>
          <a:p>
            <a:pPr algn="just"/>
            <a:endParaRPr lang="fr-FR" sz="1600" dirty="0"/>
          </a:p>
          <a:p>
            <a:pPr marL="285750" indent="-285750" algn="just">
              <a:buFontTx/>
              <a:buChar char="-"/>
            </a:pPr>
            <a:r>
              <a:rPr lang="fr-FR" sz="1600" dirty="0"/>
              <a:t>Ne pas utiliser des méthodes </a:t>
            </a:r>
            <a:r>
              <a:rPr lang="fr-FR" sz="1600" b="1" dirty="0"/>
              <a:t>Black Hat </a:t>
            </a:r>
            <a:r>
              <a:rPr lang="fr-FR" sz="1600" dirty="0"/>
              <a:t>pour forcer un référencement de manière douteuse</a:t>
            </a:r>
            <a:r>
              <a:rPr lang="fr-FR" sz="1600"/>
              <a:t>, cela </a:t>
            </a:r>
            <a:r>
              <a:rPr lang="fr-FR" sz="1600" dirty="0"/>
              <a:t>risquerait à terme, d’avoir un impact négatif.</a:t>
            </a:r>
            <a:endParaRPr lang="fr-FR" dirty="0"/>
          </a:p>
        </p:txBody>
      </p:sp>
      <p:sp>
        <p:nvSpPr>
          <p:cNvPr id="15" name="ZoneTexte 14">
            <a:extLst>
              <a:ext uri="{FF2B5EF4-FFF2-40B4-BE49-F238E27FC236}">
                <a16:creationId xmlns:a16="http://schemas.microsoft.com/office/drawing/2014/main" id="{FBBD3140-9C07-44E7-B860-5581DC4DF71B}"/>
              </a:ext>
            </a:extLst>
          </p:cNvPr>
          <p:cNvSpPr txBox="1"/>
          <p:nvPr>
            <p:custDataLst>
              <p:tags r:id="rId5"/>
            </p:custDataLst>
          </p:nvPr>
        </p:nvSpPr>
        <p:spPr>
          <a:xfrm>
            <a:off x="5556742" y="195943"/>
            <a:ext cx="6544826" cy="646331"/>
          </a:xfrm>
          <a:custGeom>
            <a:avLst/>
            <a:gdLst>
              <a:gd name="connsiteX0" fmla="*/ 0 w 6544826"/>
              <a:gd name="connsiteY0" fmla="*/ 0 h 646331"/>
              <a:gd name="connsiteX1" fmla="*/ 398639 w 6544826"/>
              <a:gd name="connsiteY1" fmla="*/ 0 h 646331"/>
              <a:gd name="connsiteX2" fmla="*/ 862727 w 6544826"/>
              <a:gd name="connsiteY2" fmla="*/ 0 h 646331"/>
              <a:gd name="connsiteX3" fmla="*/ 1523160 w 6544826"/>
              <a:gd name="connsiteY3" fmla="*/ 0 h 646331"/>
              <a:gd name="connsiteX4" fmla="*/ 1921799 w 6544826"/>
              <a:gd name="connsiteY4" fmla="*/ 0 h 646331"/>
              <a:gd name="connsiteX5" fmla="*/ 2516783 w 6544826"/>
              <a:gd name="connsiteY5" fmla="*/ 0 h 646331"/>
              <a:gd name="connsiteX6" fmla="*/ 3242664 w 6544826"/>
              <a:gd name="connsiteY6" fmla="*/ 0 h 646331"/>
              <a:gd name="connsiteX7" fmla="*/ 3837648 w 6544826"/>
              <a:gd name="connsiteY7" fmla="*/ 0 h 646331"/>
              <a:gd name="connsiteX8" fmla="*/ 4301736 w 6544826"/>
              <a:gd name="connsiteY8" fmla="*/ 0 h 646331"/>
              <a:gd name="connsiteX9" fmla="*/ 4700375 w 6544826"/>
              <a:gd name="connsiteY9" fmla="*/ 0 h 646331"/>
              <a:gd name="connsiteX10" fmla="*/ 5360807 w 6544826"/>
              <a:gd name="connsiteY10" fmla="*/ 0 h 646331"/>
              <a:gd name="connsiteX11" fmla="*/ 5890343 w 6544826"/>
              <a:gd name="connsiteY11" fmla="*/ 0 h 646331"/>
              <a:gd name="connsiteX12" fmla="*/ 6544826 w 6544826"/>
              <a:gd name="connsiteY12" fmla="*/ 0 h 646331"/>
              <a:gd name="connsiteX13" fmla="*/ 6544826 w 6544826"/>
              <a:gd name="connsiteY13" fmla="*/ 316702 h 646331"/>
              <a:gd name="connsiteX14" fmla="*/ 6544826 w 6544826"/>
              <a:gd name="connsiteY14" fmla="*/ 646331 h 646331"/>
              <a:gd name="connsiteX15" fmla="*/ 6015290 w 6544826"/>
              <a:gd name="connsiteY15" fmla="*/ 646331 h 646331"/>
              <a:gd name="connsiteX16" fmla="*/ 5289409 w 6544826"/>
              <a:gd name="connsiteY16" fmla="*/ 646331 h 646331"/>
              <a:gd name="connsiteX17" fmla="*/ 4825322 w 6544826"/>
              <a:gd name="connsiteY17" fmla="*/ 646331 h 646331"/>
              <a:gd name="connsiteX18" fmla="*/ 4361234 w 6544826"/>
              <a:gd name="connsiteY18" fmla="*/ 646331 h 646331"/>
              <a:gd name="connsiteX19" fmla="*/ 3962595 w 6544826"/>
              <a:gd name="connsiteY19" fmla="*/ 646331 h 646331"/>
              <a:gd name="connsiteX20" fmla="*/ 3302162 w 6544826"/>
              <a:gd name="connsiteY20" fmla="*/ 646331 h 646331"/>
              <a:gd name="connsiteX21" fmla="*/ 2772626 w 6544826"/>
              <a:gd name="connsiteY21" fmla="*/ 646331 h 646331"/>
              <a:gd name="connsiteX22" fmla="*/ 2112194 w 6544826"/>
              <a:gd name="connsiteY22" fmla="*/ 646331 h 646331"/>
              <a:gd name="connsiteX23" fmla="*/ 1648106 w 6544826"/>
              <a:gd name="connsiteY23" fmla="*/ 646331 h 646331"/>
              <a:gd name="connsiteX24" fmla="*/ 1053122 w 6544826"/>
              <a:gd name="connsiteY24" fmla="*/ 646331 h 646331"/>
              <a:gd name="connsiteX25" fmla="*/ 0 w 6544826"/>
              <a:gd name="connsiteY25" fmla="*/ 646331 h 646331"/>
              <a:gd name="connsiteX26" fmla="*/ 0 w 6544826"/>
              <a:gd name="connsiteY26" fmla="*/ 329629 h 646331"/>
              <a:gd name="connsiteX27" fmla="*/ 0 w 6544826"/>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4826" h="646331" fill="none" extrusionOk="0">
                <a:moveTo>
                  <a:pt x="0" y="0"/>
                </a:moveTo>
                <a:cubicBezTo>
                  <a:pt x="135655" y="-40487"/>
                  <a:pt x="310520" y="24342"/>
                  <a:pt x="398639" y="0"/>
                </a:cubicBezTo>
                <a:cubicBezTo>
                  <a:pt x="486758" y="-24342"/>
                  <a:pt x="706828" y="27911"/>
                  <a:pt x="862727" y="0"/>
                </a:cubicBezTo>
                <a:cubicBezTo>
                  <a:pt x="1018626" y="-27911"/>
                  <a:pt x="1224653" y="23335"/>
                  <a:pt x="1523160" y="0"/>
                </a:cubicBezTo>
                <a:cubicBezTo>
                  <a:pt x="1821667" y="-23335"/>
                  <a:pt x="1806589" y="26605"/>
                  <a:pt x="1921799" y="0"/>
                </a:cubicBezTo>
                <a:cubicBezTo>
                  <a:pt x="2037009" y="-26605"/>
                  <a:pt x="2344978" y="4429"/>
                  <a:pt x="2516783" y="0"/>
                </a:cubicBezTo>
                <a:cubicBezTo>
                  <a:pt x="2688588" y="-4429"/>
                  <a:pt x="2972063" y="79642"/>
                  <a:pt x="3242664" y="0"/>
                </a:cubicBezTo>
                <a:cubicBezTo>
                  <a:pt x="3513265" y="-79642"/>
                  <a:pt x="3699405" y="53578"/>
                  <a:pt x="3837648" y="0"/>
                </a:cubicBezTo>
                <a:cubicBezTo>
                  <a:pt x="3975891" y="-53578"/>
                  <a:pt x="4075636" y="13918"/>
                  <a:pt x="4301736" y="0"/>
                </a:cubicBezTo>
                <a:cubicBezTo>
                  <a:pt x="4527836" y="-13918"/>
                  <a:pt x="4600996" y="5006"/>
                  <a:pt x="4700375" y="0"/>
                </a:cubicBezTo>
                <a:cubicBezTo>
                  <a:pt x="4799754" y="-5006"/>
                  <a:pt x="5146021" y="36500"/>
                  <a:pt x="5360807" y="0"/>
                </a:cubicBezTo>
                <a:cubicBezTo>
                  <a:pt x="5575593" y="-36500"/>
                  <a:pt x="5643164" y="2835"/>
                  <a:pt x="5890343" y="0"/>
                </a:cubicBezTo>
                <a:cubicBezTo>
                  <a:pt x="6137522" y="-2835"/>
                  <a:pt x="6292285" y="32140"/>
                  <a:pt x="6544826" y="0"/>
                </a:cubicBezTo>
                <a:cubicBezTo>
                  <a:pt x="6571641" y="154084"/>
                  <a:pt x="6526781" y="239391"/>
                  <a:pt x="6544826" y="316702"/>
                </a:cubicBezTo>
                <a:cubicBezTo>
                  <a:pt x="6562871" y="394013"/>
                  <a:pt x="6507561" y="505034"/>
                  <a:pt x="6544826" y="646331"/>
                </a:cubicBezTo>
                <a:cubicBezTo>
                  <a:pt x="6386304" y="708959"/>
                  <a:pt x="6130675" y="590553"/>
                  <a:pt x="6015290" y="646331"/>
                </a:cubicBezTo>
                <a:cubicBezTo>
                  <a:pt x="5899905" y="702109"/>
                  <a:pt x="5618032" y="604249"/>
                  <a:pt x="5289409" y="646331"/>
                </a:cubicBezTo>
                <a:cubicBezTo>
                  <a:pt x="4960786" y="688413"/>
                  <a:pt x="5035680" y="600777"/>
                  <a:pt x="4825322" y="646331"/>
                </a:cubicBezTo>
                <a:cubicBezTo>
                  <a:pt x="4614964" y="691885"/>
                  <a:pt x="4581519" y="617253"/>
                  <a:pt x="4361234" y="646331"/>
                </a:cubicBezTo>
                <a:cubicBezTo>
                  <a:pt x="4140949" y="675409"/>
                  <a:pt x="4104119" y="609645"/>
                  <a:pt x="3962595" y="646331"/>
                </a:cubicBezTo>
                <a:cubicBezTo>
                  <a:pt x="3821071" y="683017"/>
                  <a:pt x="3588702" y="640771"/>
                  <a:pt x="3302162" y="646331"/>
                </a:cubicBezTo>
                <a:cubicBezTo>
                  <a:pt x="3015622" y="651891"/>
                  <a:pt x="2929550" y="598210"/>
                  <a:pt x="2772626" y="646331"/>
                </a:cubicBezTo>
                <a:cubicBezTo>
                  <a:pt x="2615702" y="694452"/>
                  <a:pt x="2319161" y="584115"/>
                  <a:pt x="2112194" y="646331"/>
                </a:cubicBezTo>
                <a:cubicBezTo>
                  <a:pt x="1905227" y="708547"/>
                  <a:pt x="1839307" y="620914"/>
                  <a:pt x="1648106" y="646331"/>
                </a:cubicBezTo>
                <a:cubicBezTo>
                  <a:pt x="1456905" y="671748"/>
                  <a:pt x="1238158" y="579641"/>
                  <a:pt x="1053122" y="646331"/>
                </a:cubicBezTo>
                <a:cubicBezTo>
                  <a:pt x="868086" y="713021"/>
                  <a:pt x="286148" y="605549"/>
                  <a:pt x="0" y="646331"/>
                </a:cubicBezTo>
                <a:cubicBezTo>
                  <a:pt x="-7280" y="569740"/>
                  <a:pt x="17059" y="418934"/>
                  <a:pt x="0" y="329629"/>
                </a:cubicBezTo>
                <a:cubicBezTo>
                  <a:pt x="-17059" y="240324"/>
                  <a:pt x="30525" y="124839"/>
                  <a:pt x="0" y="0"/>
                </a:cubicBezTo>
                <a:close/>
              </a:path>
              <a:path w="6544826" h="646331" stroke="0" extrusionOk="0">
                <a:moveTo>
                  <a:pt x="0" y="0"/>
                </a:moveTo>
                <a:cubicBezTo>
                  <a:pt x="132219" y="-27933"/>
                  <a:pt x="523563" y="28735"/>
                  <a:pt x="660432" y="0"/>
                </a:cubicBezTo>
                <a:cubicBezTo>
                  <a:pt x="797301" y="-28735"/>
                  <a:pt x="1101620" y="61541"/>
                  <a:pt x="1386313" y="0"/>
                </a:cubicBezTo>
                <a:cubicBezTo>
                  <a:pt x="1671006" y="-61541"/>
                  <a:pt x="1769003" y="931"/>
                  <a:pt x="1915849" y="0"/>
                </a:cubicBezTo>
                <a:cubicBezTo>
                  <a:pt x="2062695" y="-931"/>
                  <a:pt x="2255468" y="5699"/>
                  <a:pt x="2510833" y="0"/>
                </a:cubicBezTo>
                <a:cubicBezTo>
                  <a:pt x="2766198" y="-5699"/>
                  <a:pt x="2875743" y="59840"/>
                  <a:pt x="3236714" y="0"/>
                </a:cubicBezTo>
                <a:cubicBezTo>
                  <a:pt x="3597685" y="-59840"/>
                  <a:pt x="3612921" y="18335"/>
                  <a:pt x="3962595" y="0"/>
                </a:cubicBezTo>
                <a:cubicBezTo>
                  <a:pt x="4312269" y="-18335"/>
                  <a:pt x="4329632" y="8848"/>
                  <a:pt x="4426682" y="0"/>
                </a:cubicBezTo>
                <a:cubicBezTo>
                  <a:pt x="4523732" y="-8848"/>
                  <a:pt x="4675154" y="36858"/>
                  <a:pt x="4825322" y="0"/>
                </a:cubicBezTo>
                <a:cubicBezTo>
                  <a:pt x="4975490" y="-36858"/>
                  <a:pt x="5316889" y="75561"/>
                  <a:pt x="5551202" y="0"/>
                </a:cubicBezTo>
                <a:cubicBezTo>
                  <a:pt x="5785515" y="-75561"/>
                  <a:pt x="6089405" y="95138"/>
                  <a:pt x="6544826" y="0"/>
                </a:cubicBezTo>
                <a:cubicBezTo>
                  <a:pt x="6551550" y="77782"/>
                  <a:pt x="6535935" y="213883"/>
                  <a:pt x="6544826" y="316702"/>
                </a:cubicBezTo>
                <a:cubicBezTo>
                  <a:pt x="6553717" y="419521"/>
                  <a:pt x="6539471" y="501631"/>
                  <a:pt x="6544826" y="646331"/>
                </a:cubicBezTo>
                <a:cubicBezTo>
                  <a:pt x="6261221" y="714035"/>
                  <a:pt x="6179999" y="582984"/>
                  <a:pt x="5949842" y="646331"/>
                </a:cubicBezTo>
                <a:cubicBezTo>
                  <a:pt x="5719685" y="709678"/>
                  <a:pt x="5509162" y="593498"/>
                  <a:pt x="5354858" y="646331"/>
                </a:cubicBezTo>
                <a:cubicBezTo>
                  <a:pt x="5200554" y="699164"/>
                  <a:pt x="5083565" y="601369"/>
                  <a:pt x="4825322" y="646331"/>
                </a:cubicBezTo>
                <a:cubicBezTo>
                  <a:pt x="4567079" y="691293"/>
                  <a:pt x="4435864" y="627098"/>
                  <a:pt x="4099441" y="646331"/>
                </a:cubicBezTo>
                <a:cubicBezTo>
                  <a:pt x="3763018" y="665564"/>
                  <a:pt x="3788120" y="604639"/>
                  <a:pt x="3700802" y="646331"/>
                </a:cubicBezTo>
                <a:cubicBezTo>
                  <a:pt x="3613484" y="688023"/>
                  <a:pt x="3289390" y="610082"/>
                  <a:pt x="3105817" y="646331"/>
                </a:cubicBezTo>
                <a:cubicBezTo>
                  <a:pt x="2922244" y="682580"/>
                  <a:pt x="2639374" y="567085"/>
                  <a:pt x="2379937" y="646331"/>
                </a:cubicBezTo>
                <a:cubicBezTo>
                  <a:pt x="2120500" y="725577"/>
                  <a:pt x="2176771" y="639440"/>
                  <a:pt x="1981297" y="646331"/>
                </a:cubicBezTo>
                <a:cubicBezTo>
                  <a:pt x="1785823" y="653222"/>
                  <a:pt x="1439226" y="618929"/>
                  <a:pt x="1255417" y="646331"/>
                </a:cubicBezTo>
                <a:cubicBezTo>
                  <a:pt x="1071608" y="673733"/>
                  <a:pt x="904829" y="604121"/>
                  <a:pt x="791329" y="646331"/>
                </a:cubicBezTo>
                <a:cubicBezTo>
                  <a:pt x="677829" y="688541"/>
                  <a:pt x="346099" y="564903"/>
                  <a:pt x="0" y="646331"/>
                </a:cubicBezTo>
                <a:cubicBezTo>
                  <a:pt x="-22630" y="559739"/>
                  <a:pt x="2069" y="429577"/>
                  <a:pt x="0" y="329629"/>
                </a:cubicBezTo>
                <a:cubicBezTo>
                  <a:pt x="-2069" y="229681"/>
                  <a:pt x="19807" y="135301"/>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rgbClr val="0070C0"/>
            </a:solidFill>
            <a:extLst>
              <a:ext uri="{C807C97D-BFC1-408E-A445-0C87EB9F89A2}">
                <ask:lineSketchStyleProps xmlns:ask="http://schemas.microsoft.com/office/drawing/2018/sketchyshapes" sd="1911699183">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sz="1800" dirty="0"/>
              <a:t>Les modifications apportées sont importantes en termes de</a:t>
            </a:r>
          </a:p>
          <a:p>
            <a:pPr algn="ctr"/>
            <a:r>
              <a:rPr lang="fr-FR" sz="1800" b="1" dirty="0"/>
              <a:t>Vitesse</a:t>
            </a:r>
            <a:r>
              <a:rPr lang="fr-FR" sz="1800" dirty="0"/>
              <a:t>, </a:t>
            </a:r>
            <a:r>
              <a:rPr lang="fr-FR" sz="1800" b="1" dirty="0"/>
              <a:t>Référencement</a:t>
            </a:r>
            <a:r>
              <a:rPr lang="fr-FR" sz="1800" dirty="0"/>
              <a:t> et </a:t>
            </a:r>
            <a:r>
              <a:rPr lang="fr-FR" sz="1800" b="1" dirty="0"/>
              <a:t>d’Accessibilité</a:t>
            </a:r>
            <a:r>
              <a:rPr lang="fr-FR" sz="1800" dirty="0"/>
              <a:t>.</a:t>
            </a:r>
          </a:p>
        </p:txBody>
      </p:sp>
      <p:sp>
        <p:nvSpPr>
          <p:cNvPr id="12" name="ZoneTexte 11">
            <a:extLst>
              <a:ext uri="{FF2B5EF4-FFF2-40B4-BE49-F238E27FC236}">
                <a16:creationId xmlns:a16="http://schemas.microsoft.com/office/drawing/2014/main" id="{5CA9DABE-48EA-4A50-88A8-F7A4EBB973C4}"/>
              </a:ext>
            </a:extLst>
          </p:cNvPr>
          <p:cNvSpPr txBox="1"/>
          <p:nvPr>
            <p:custDataLst>
              <p:tags r:id="rId6"/>
            </p:custDataLst>
          </p:nvPr>
        </p:nvSpPr>
        <p:spPr>
          <a:xfrm>
            <a:off x="9126047" y="2699381"/>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8341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CFEA051-DAC8-469B-9728-74C9677496A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2197" y="95409"/>
            <a:ext cx="2185422" cy="6660233"/>
          </a:xfrm>
          <a:prstGeom prst="rect">
            <a:avLst/>
          </a:prstGeom>
        </p:spPr>
      </p:pic>
      <p:sp>
        <p:nvSpPr>
          <p:cNvPr id="8" name="ZoneTexte 7">
            <a:extLst>
              <a:ext uri="{FF2B5EF4-FFF2-40B4-BE49-F238E27FC236}">
                <a16:creationId xmlns:a16="http://schemas.microsoft.com/office/drawing/2014/main" id="{1258D533-ADB7-48AD-AF74-CFB28994D083}"/>
              </a:ext>
            </a:extLst>
          </p:cNvPr>
          <p:cNvSpPr txBox="1"/>
          <p:nvPr>
            <p:custDataLst>
              <p:tags r:id="rId2"/>
            </p:custDataLst>
          </p:nvPr>
        </p:nvSpPr>
        <p:spPr>
          <a:xfrm>
            <a:off x="3704878" y="1865771"/>
            <a:ext cx="4026091" cy="646331"/>
          </a:xfrm>
          <a:custGeom>
            <a:avLst/>
            <a:gdLst>
              <a:gd name="connsiteX0" fmla="*/ 0 w 4026091"/>
              <a:gd name="connsiteY0" fmla="*/ 0 h 646331"/>
              <a:gd name="connsiteX1" fmla="*/ 751537 w 4026091"/>
              <a:gd name="connsiteY1" fmla="*/ 0 h 646331"/>
              <a:gd name="connsiteX2" fmla="*/ 1462813 w 4026091"/>
              <a:gd name="connsiteY2" fmla="*/ 0 h 646331"/>
              <a:gd name="connsiteX3" fmla="*/ 2174089 w 4026091"/>
              <a:gd name="connsiteY3" fmla="*/ 0 h 646331"/>
              <a:gd name="connsiteX4" fmla="*/ 2724322 w 4026091"/>
              <a:gd name="connsiteY4" fmla="*/ 0 h 646331"/>
              <a:gd name="connsiteX5" fmla="*/ 3314815 w 4026091"/>
              <a:gd name="connsiteY5" fmla="*/ 0 h 646331"/>
              <a:gd name="connsiteX6" fmla="*/ 4026091 w 4026091"/>
              <a:gd name="connsiteY6" fmla="*/ 0 h 646331"/>
              <a:gd name="connsiteX7" fmla="*/ 4026091 w 4026091"/>
              <a:gd name="connsiteY7" fmla="*/ 646331 h 646331"/>
              <a:gd name="connsiteX8" fmla="*/ 3355076 w 4026091"/>
              <a:gd name="connsiteY8" fmla="*/ 646331 h 646331"/>
              <a:gd name="connsiteX9" fmla="*/ 2804843 w 4026091"/>
              <a:gd name="connsiteY9" fmla="*/ 646331 h 646331"/>
              <a:gd name="connsiteX10" fmla="*/ 2254611 w 4026091"/>
              <a:gd name="connsiteY10" fmla="*/ 646331 h 646331"/>
              <a:gd name="connsiteX11" fmla="*/ 1543335 w 4026091"/>
              <a:gd name="connsiteY11" fmla="*/ 646331 h 646331"/>
              <a:gd name="connsiteX12" fmla="*/ 952842 w 4026091"/>
              <a:gd name="connsiteY12" fmla="*/ 646331 h 646331"/>
              <a:gd name="connsiteX13" fmla="*/ 0 w 4026091"/>
              <a:gd name="connsiteY13" fmla="*/ 646331 h 646331"/>
              <a:gd name="connsiteX14" fmla="*/ 0 w 4026091"/>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091" h="646331" fill="none" extrusionOk="0">
                <a:moveTo>
                  <a:pt x="0" y="0"/>
                </a:moveTo>
                <a:cubicBezTo>
                  <a:pt x="249589" y="35481"/>
                  <a:pt x="572794" y="22805"/>
                  <a:pt x="751537" y="0"/>
                </a:cubicBezTo>
                <a:cubicBezTo>
                  <a:pt x="930280" y="-22805"/>
                  <a:pt x="1259229" y="-12392"/>
                  <a:pt x="1462813" y="0"/>
                </a:cubicBezTo>
                <a:cubicBezTo>
                  <a:pt x="1666397" y="12392"/>
                  <a:pt x="1862500" y="23531"/>
                  <a:pt x="2174089" y="0"/>
                </a:cubicBezTo>
                <a:cubicBezTo>
                  <a:pt x="2485678" y="-23531"/>
                  <a:pt x="2464709" y="-25052"/>
                  <a:pt x="2724322" y="0"/>
                </a:cubicBezTo>
                <a:cubicBezTo>
                  <a:pt x="2983935" y="25052"/>
                  <a:pt x="3051066" y="22470"/>
                  <a:pt x="3314815" y="0"/>
                </a:cubicBezTo>
                <a:cubicBezTo>
                  <a:pt x="3578564" y="-22470"/>
                  <a:pt x="3692590" y="25097"/>
                  <a:pt x="4026091" y="0"/>
                </a:cubicBezTo>
                <a:cubicBezTo>
                  <a:pt x="4016998" y="148692"/>
                  <a:pt x="4009803" y="361506"/>
                  <a:pt x="4026091" y="646331"/>
                </a:cubicBezTo>
                <a:cubicBezTo>
                  <a:pt x="3870177" y="629000"/>
                  <a:pt x="3597932" y="660021"/>
                  <a:pt x="3355076" y="646331"/>
                </a:cubicBezTo>
                <a:cubicBezTo>
                  <a:pt x="3112220" y="632641"/>
                  <a:pt x="2993583" y="661837"/>
                  <a:pt x="2804843" y="646331"/>
                </a:cubicBezTo>
                <a:cubicBezTo>
                  <a:pt x="2616103" y="630825"/>
                  <a:pt x="2401962" y="672962"/>
                  <a:pt x="2254611" y="646331"/>
                </a:cubicBezTo>
                <a:cubicBezTo>
                  <a:pt x="2107260" y="619700"/>
                  <a:pt x="1750998" y="673788"/>
                  <a:pt x="1543335" y="646331"/>
                </a:cubicBezTo>
                <a:cubicBezTo>
                  <a:pt x="1335672" y="618874"/>
                  <a:pt x="1243652" y="650484"/>
                  <a:pt x="952842" y="646331"/>
                </a:cubicBezTo>
                <a:cubicBezTo>
                  <a:pt x="662032" y="642178"/>
                  <a:pt x="365219" y="663296"/>
                  <a:pt x="0" y="646331"/>
                </a:cubicBezTo>
                <a:cubicBezTo>
                  <a:pt x="8705" y="449706"/>
                  <a:pt x="-22255" y="264781"/>
                  <a:pt x="0" y="0"/>
                </a:cubicBezTo>
                <a:close/>
              </a:path>
              <a:path w="4026091" h="646331" stroke="0" extrusionOk="0">
                <a:moveTo>
                  <a:pt x="0" y="0"/>
                </a:moveTo>
                <a:cubicBezTo>
                  <a:pt x="299866" y="-28179"/>
                  <a:pt x="390375" y="14057"/>
                  <a:pt x="630754" y="0"/>
                </a:cubicBezTo>
                <a:cubicBezTo>
                  <a:pt x="871133" y="-14057"/>
                  <a:pt x="1044663" y="-18052"/>
                  <a:pt x="1180987" y="0"/>
                </a:cubicBezTo>
                <a:cubicBezTo>
                  <a:pt x="1317311" y="18052"/>
                  <a:pt x="1609959" y="4754"/>
                  <a:pt x="1932524" y="0"/>
                </a:cubicBezTo>
                <a:cubicBezTo>
                  <a:pt x="2255089" y="-4754"/>
                  <a:pt x="2264136" y="-1467"/>
                  <a:pt x="2563278" y="0"/>
                </a:cubicBezTo>
                <a:cubicBezTo>
                  <a:pt x="2862420" y="1467"/>
                  <a:pt x="2996977" y="9449"/>
                  <a:pt x="3194032" y="0"/>
                </a:cubicBezTo>
                <a:cubicBezTo>
                  <a:pt x="3391087" y="-9449"/>
                  <a:pt x="3757331" y="-2798"/>
                  <a:pt x="4026091" y="0"/>
                </a:cubicBezTo>
                <a:cubicBezTo>
                  <a:pt x="4043153" y="164768"/>
                  <a:pt x="4038173" y="462575"/>
                  <a:pt x="4026091" y="646331"/>
                </a:cubicBezTo>
                <a:cubicBezTo>
                  <a:pt x="3819225" y="659244"/>
                  <a:pt x="3510560" y="623380"/>
                  <a:pt x="3355076" y="646331"/>
                </a:cubicBezTo>
                <a:cubicBezTo>
                  <a:pt x="3199592" y="669282"/>
                  <a:pt x="2940102" y="633854"/>
                  <a:pt x="2804843" y="646331"/>
                </a:cubicBezTo>
                <a:cubicBezTo>
                  <a:pt x="2669584" y="658808"/>
                  <a:pt x="2415945" y="671092"/>
                  <a:pt x="2133828" y="646331"/>
                </a:cubicBezTo>
                <a:cubicBezTo>
                  <a:pt x="1851712" y="621570"/>
                  <a:pt x="1772767" y="661905"/>
                  <a:pt x="1462813" y="646331"/>
                </a:cubicBezTo>
                <a:cubicBezTo>
                  <a:pt x="1152860" y="630757"/>
                  <a:pt x="1053392" y="639921"/>
                  <a:pt x="832059" y="646331"/>
                </a:cubicBezTo>
                <a:cubicBezTo>
                  <a:pt x="610726" y="652741"/>
                  <a:pt x="398850" y="624164"/>
                  <a:pt x="0" y="646331"/>
                </a:cubicBezTo>
                <a:cubicBezTo>
                  <a:pt x="-7103" y="369471"/>
                  <a:pt x="8477" y="282104"/>
                  <a:pt x="0"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cmpd="dbl">
            <a:solidFill>
              <a:srgbClr val="0070C0">
                <a:alpha val="99000"/>
              </a:srgbClr>
            </a:solidFill>
            <a:prstDash val="sysDot"/>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Balises sémantique, accessibilité et référencement</a:t>
            </a:r>
          </a:p>
        </p:txBody>
      </p:sp>
      <p:sp>
        <p:nvSpPr>
          <p:cNvPr id="9" name="ZoneTexte 8">
            <a:extLst>
              <a:ext uri="{FF2B5EF4-FFF2-40B4-BE49-F238E27FC236}">
                <a16:creationId xmlns:a16="http://schemas.microsoft.com/office/drawing/2014/main" id="{58733DF2-20B7-4A46-A4CF-207C1ADA24BF}"/>
              </a:ext>
            </a:extLst>
          </p:cNvPr>
          <p:cNvSpPr txBox="1"/>
          <p:nvPr>
            <p:custDataLst>
              <p:tags r:id="rId3"/>
            </p:custDataLst>
          </p:nvPr>
        </p:nvSpPr>
        <p:spPr>
          <a:xfrm>
            <a:off x="2728428" y="3421797"/>
            <a:ext cx="6186985" cy="1200329"/>
          </a:xfrm>
          <a:prstGeom prst="rect">
            <a:avLst/>
          </a:prstGeom>
          <a:noFill/>
        </p:spPr>
        <p:txBody>
          <a:bodyPr wrap="square" rtlCol="0">
            <a:spAutoFit/>
          </a:bodyPr>
          <a:lstStyle/>
          <a:p>
            <a:pPr marL="285750" indent="-285750" algn="just">
              <a:buFontTx/>
              <a:buChar char="-"/>
            </a:pPr>
            <a:r>
              <a:rPr lang="fr-FR" dirty="0"/>
              <a:t>Une balise sémantique est une balise HTML qui apporte une indication sur le contenu d'une page web, elles sont très importante pour l’accessibilité. Leur usage influence donc l'indexation et le référencement naturel d'un site.</a:t>
            </a:r>
          </a:p>
        </p:txBody>
      </p:sp>
      <p:cxnSp>
        <p:nvCxnSpPr>
          <p:cNvPr id="11" name="Connecteur droit avec flèche 10">
            <a:extLst>
              <a:ext uri="{FF2B5EF4-FFF2-40B4-BE49-F238E27FC236}">
                <a16:creationId xmlns:a16="http://schemas.microsoft.com/office/drawing/2014/main" id="{BEEA709C-DA5B-43D2-9566-EF688E7EE8FF}"/>
              </a:ext>
            </a:extLst>
          </p:cNvPr>
          <p:cNvCxnSpPr>
            <a:cxnSpLocks/>
          </p:cNvCxnSpPr>
          <p:nvPr>
            <p:custDataLst>
              <p:tags r:id="rId4"/>
            </p:custDataLst>
          </p:nvPr>
        </p:nvCxnSpPr>
        <p:spPr>
          <a:xfrm>
            <a:off x="2483893" y="5579570"/>
            <a:ext cx="6991703" cy="236651"/>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4" name="Connecteur droit avec flèche 13">
            <a:extLst>
              <a:ext uri="{FF2B5EF4-FFF2-40B4-BE49-F238E27FC236}">
                <a16:creationId xmlns:a16="http://schemas.microsoft.com/office/drawing/2014/main" id="{E93801EE-99F4-406E-B46F-9EA0031EA7F5}"/>
              </a:ext>
            </a:extLst>
          </p:cNvPr>
          <p:cNvCxnSpPr>
            <a:cxnSpLocks/>
          </p:cNvCxnSpPr>
          <p:nvPr>
            <p:custDataLst>
              <p:tags r:id="rId5"/>
            </p:custDataLst>
          </p:nvPr>
        </p:nvCxnSpPr>
        <p:spPr>
          <a:xfrm>
            <a:off x="8762200" y="1288282"/>
            <a:ext cx="904314" cy="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6" name="ZoneTexte 15">
            <a:extLst>
              <a:ext uri="{FF2B5EF4-FFF2-40B4-BE49-F238E27FC236}">
                <a16:creationId xmlns:a16="http://schemas.microsoft.com/office/drawing/2014/main" id="{A68A3D11-0A36-4FD3-A876-A33EB2F8E825}"/>
              </a:ext>
            </a:extLst>
          </p:cNvPr>
          <p:cNvSpPr txBox="1"/>
          <p:nvPr>
            <p:custDataLst>
              <p:tags r:id="rId6"/>
            </p:custDataLst>
          </p:nvPr>
        </p:nvSpPr>
        <p:spPr>
          <a:xfrm>
            <a:off x="8168036" y="1103616"/>
            <a:ext cx="646331" cy="369332"/>
          </a:xfrm>
          <a:prstGeom prst="rect">
            <a:avLst/>
          </a:prstGeom>
          <a:noFill/>
        </p:spPr>
        <p:txBody>
          <a:bodyPr wrap="none" rtlCol="0">
            <a:spAutoFit/>
          </a:bodyPr>
          <a:lstStyle/>
          <a:p>
            <a:r>
              <a:rPr lang="fr-FR" sz="1600" dirty="0"/>
              <a:t>Ajou</a:t>
            </a:r>
            <a:r>
              <a:rPr lang="fr-FR" dirty="0"/>
              <a:t>t</a:t>
            </a:r>
          </a:p>
        </p:txBody>
      </p:sp>
      <p:pic>
        <p:nvPicPr>
          <p:cNvPr id="3" name="Image 2">
            <a:extLst>
              <a:ext uri="{FF2B5EF4-FFF2-40B4-BE49-F238E27FC236}">
                <a16:creationId xmlns:a16="http://schemas.microsoft.com/office/drawing/2014/main" id="{D86EF1C4-565B-45DB-B2B3-6F0300DE45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6019" y="95408"/>
            <a:ext cx="2346514" cy="6660233"/>
          </a:xfrm>
          <a:prstGeom prst="rect">
            <a:avLst/>
          </a:prstGeom>
        </p:spPr>
      </p:pic>
      <p:cxnSp>
        <p:nvCxnSpPr>
          <p:cNvPr id="20" name="Connecteur droit avec flèche 19">
            <a:extLst>
              <a:ext uri="{FF2B5EF4-FFF2-40B4-BE49-F238E27FC236}">
                <a16:creationId xmlns:a16="http://schemas.microsoft.com/office/drawing/2014/main" id="{66ED4869-CFDE-4BF8-9D0B-A0831C4DA7A1}"/>
              </a:ext>
            </a:extLst>
          </p:cNvPr>
          <p:cNvCxnSpPr>
            <a:cxnSpLocks/>
          </p:cNvCxnSpPr>
          <p:nvPr>
            <p:custDataLst>
              <p:tags r:id="rId7"/>
            </p:custDataLst>
          </p:nvPr>
        </p:nvCxnSpPr>
        <p:spPr>
          <a:xfrm flipV="1">
            <a:off x="2428042" y="609768"/>
            <a:ext cx="7092802" cy="34953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2" name="ZoneTexte 21">
            <a:extLst>
              <a:ext uri="{FF2B5EF4-FFF2-40B4-BE49-F238E27FC236}">
                <a16:creationId xmlns:a16="http://schemas.microsoft.com/office/drawing/2014/main" id="{2221CCD3-EE60-49D4-A8F4-3C38DBC85DA7}"/>
              </a:ext>
            </a:extLst>
          </p:cNvPr>
          <p:cNvSpPr txBox="1"/>
          <p:nvPr>
            <p:custDataLst>
              <p:tags r:id="rId8"/>
            </p:custDataLst>
          </p:nvPr>
        </p:nvSpPr>
        <p:spPr>
          <a:xfrm>
            <a:off x="2382794" y="95408"/>
            <a:ext cx="904875" cy="369332"/>
          </a:xfrm>
          <a:prstGeom prst="rect">
            <a:avLst/>
          </a:prstGeom>
          <a:solidFill>
            <a:srgbClr val="FF0000"/>
          </a:solidFill>
        </p:spPr>
        <p:txBody>
          <a:bodyPr wrap="square" rtlCol="0">
            <a:spAutoFit/>
          </a:bodyPr>
          <a:lstStyle/>
          <a:p>
            <a:pPr algn="ctr"/>
            <a:r>
              <a:rPr lang="fr-FR" dirty="0"/>
              <a:t>AVANT</a:t>
            </a:r>
          </a:p>
        </p:txBody>
      </p:sp>
      <p:sp>
        <p:nvSpPr>
          <p:cNvPr id="23" name="ZoneTexte 22">
            <a:extLst>
              <a:ext uri="{FF2B5EF4-FFF2-40B4-BE49-F238E27FC236}">
                <a16:creationId xmlns:a16="http://schemas.microsoft.com/office/drawing/2014/main" id="{1568A900-F4F4-4280-9C4C-769BF99461FA}"/>
              </a:ext>
            </a:extLst>
          </p:cNvPr>
          <p:cNvSpPr txBox="1"/>
          <p:nvPr>
            <p:custDataLst>
              <p:tags r:id="rId9"/>
            </p:custDataLst>
          </p:nvPr>
        </p:nvSpPr>
        <p:spPr>
          <a:xfrm>
            <a:off x="8600836" y="101064"/>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70566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93F94E-CA2F-40B8-B4BD-0C2F227C876A}"/>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168000" y="960781"/>
            <a:ext cx="7986713" cy="5091113"/>
          </a:xfrm>
          <a:prstGeom prst="rect">
            <a:avLst/>
          </a:prstGeom>
        </p:spPr>
      </p:pic>
      <p:sp>
        <p:nvSpPr>
          <p:cNvPr id="4" name="ZoneTexte 3">
            <a:extLst>
              <a:ext uri="{FF2B5EF4-FFF2-40B4-BE49-F238E27FC236}">
                <a16:creationId xmlns:a16="http://schemas.microsoft.com/office/drawing/2014/main" id="{A9EFE14E-DB2C-43D3-8D82-60E8D4C9AA00}"/>
              </a:ext>
            </a:extLst>
          </p:cNvPr>
          <p:cNvSpPr txBox="1"/>
          <p:nvPr>
            <p:custDataLst>
              <p:tags r:id="rId2"/>
            </p:custDataLst>
          </p:nvPr>
        </p:nvSpPr>
        <p:spPr>
          <a:xfrm>
            <a:off x="777922" y="25930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Images texte et tailles des polices de caractères</a:t>
            </a:r>
          </a:p>
        </p:txBody>
      </p:sp>
      <p:sp>
        <p:nvSpPr>
          <p:cNvPr id="5" name="ZoneTexte 4">
            <a:extLst>
              <a:ext uri="{FF2B5EF4-FFF2-40B4-BE49-F238E27FC236}">
                <a16:creationId xmlns:a16="http://schemas.microsoft.com/office/drawing/2014/main" id="{B299BC87-8C4B-4455-9B9C-056F262D95F5}"/>
              </a:ext>
            </a:extLst>
          </p:cNvPr>
          <p:cNvSpPr txBox="1"/>
          <p:nvPr>
            <p:custDataLst>
              <p:tags r:id="rId3"/>
            </p:custDataLst>
          </p:nvPr>
        </p:nvSpPr>
        <p:spPr>
          <a:xfrm>
            <a:off x="159224" y="1037230"/>
            <a:ext cx="4226257" cy="2554545"/>
          </a:xfrm>
          <a:prstGeom prst="rect">
            <a:avLst/>
          </a:prstGeom>
          <a:noFill/>
        </p:spPr>
        <p:txBody>
          <a:bodyPr wrap="square" rtlCol="0">
            <a:spAutoFit/>
          </a:bodyPr>
          <a:lstStyle/>
          <a:p>
            <a:r>
              <a:rPr lang="fr-FR" sz="1600" dirty="0"/>
              <a:t>L’utilisation d’images pour remplacer du texte, n’est pas recommandé. </a:t>
            </a:r>
          </a:p>
          <a:p>
            <a:endParaRPr lang="fr-FR" sz="1600" dirty="0"/>
          </a:p>
          <a:p>
            <a:pPr marL="285750" indent="-285750">
              <a:buFontTx/>
              <a:buChar char="-"/>
            </a:pPr>
            <a:r>
              <a:rPr lang="fr-FR" sz="1600" dirty="0"/>
              <a:t>Impacte sur la vitesse.</a:t>
            </a:r>
          </a:p>
          <a:p>
            <a:pPr marL="285750" indent="-285750">
              <a:buFontTx/>
              <a:buChar char="-"/>
            </a:pPr>
            <a:r>
              <a:rPr lang="fr-FR" sz="1600" dirty="0"/>
              <a:t>Non responsive.</a:t>
            </a:r>
          </a:p>
          <a:p>
            <a:pPr marL="285750" indent="-285750">
              <a:buFontTx/>
              <a:buChar char="-"/>
            </a:pPr>
            <a:r>
              <a:rPr lang="fr-FR" sz="1600" dirty="0"/>
              <a:t>Le contenu du texte n’est pas accessible.</a:t>
            </a:r>
          </a:p>
          <a:p>
            <a:pPr marL="285750" indent="-285750">
              <a:buFontTx/>
              <a:buChar char="-"/>
            </a:pPr>
            <a:r>
              <a:rPr lang="fr-FR" sz="1600" dirty="0"/>
              <a:t>Le texte des images n’est pas prit en compte par les moteurs de recherche, d’autant plus s’il est pertinent, comme c’est le cas dans ces exemples.</a:t>
            </a:r>
          </a:p>
        </p:txBody>
      </p:sp>
      <p:sp>
        <p:nvSpPr>
          <p:cNvPr id="6" name="ZoneTexte 5">
            <a:extLst>
              <a:ext uri="{FF2B5EF4-FFF2-40B4-BE49-F238E27FC236}">
                <a16:creationId xmlns:a16="http://schemas.microsoft.com/office/drawing/2014/main" id="{6E56E079-87E5-441B-BA5E-B246B1C21817}"/>
              </a:ext>
            </a:extLst>
          </p:cNvPr>
          <p:cNvSpPr txBox="1"/>
          <p:nvPr>
            <p:custDataLst>
              <p:tags r:id="rId4"/>
            </p:custDataLst>
          </p:nvPr>
        </p:nvSpPr>
        <p:spPr>
          <a:xfrm>
            <a:off x="159224" y="4876800"/>
            <a:ext cx="4148920" cy="1077218"/>
          </a:xfrm>
          <a:prstGeom prst="rect">
            <a:avLst/>
          </a:prstGeom>
          <a:noFill/>
        </p:spPr>
        <p:txBody>
          <a:bodyPr wrap="square" rtlCol="0">
            <a:spAutoFit/>
          </a:bodyPr>
          <a:lstStyle/>
          <a:p>
            <a:pPr marL="285750" indent="-285750">
              <a:buFontTx/>
              <a:buChar char="-"/>
            </a:pPr>
            <a:r>
              <a:rPr lang="fr-FR" sz="1600" dirty="0"/>
              <a:t>Sur le site, j’ai vue à de nombreux endroits ou la taille des caractères sont trop petit, c’est nuisible à l’accessibilité.</a:t>
            </a:r>
          </a:p>
          <a:p>
            <a:pPr marL="285750" indent="-285750">
              <a:buFontTx/>
              <a:buChar char="-"/>
            </a:pPr>
            <a:r>
              <a:rPr lang="fr-FR" sz="1600" dirty="0"/>
              <a:t>Je recommande une taille de </a:t>
            </a:r>
            <a:r>
              <a:rPr lang="fr-FR" sz="1600" b="1" dirty="0"/>
              <a:t>16px</a:t>
            </a:r>
            <a:r>
              <a:rPr lang="fr-FR" sz="1600" dirty="0"/>
              <a:t>.</a:t>
            </a:r>
          </a:p>
        </p:txBody>
      </p:sp>
      <p:cxnSp>
        <p:nvCxnSpPr>
          <p:cNvPr id="9" name="Connecteur droit avec flèche 8">
            <a:extLst>
              <a:ext uri="{FF2B5EF4-FFF2-40B4-BE49-F238E27FC236}">
                <a16:creationId xmlns:a16="http://schemas.microsoft.com/office/drawing/2014/main" id="{1EE1A6D0-1FAB-4343-A383-78FFDD4908A2}"/>
              </a:ext>
            </a:extLst>
          </p:cNvPr>
          <p:cNvCxnSpPr>
            <a:cxnSpLocks/>
          </p:cNvCxnSpPr>
          <p:nvPr>
            <p:custDataLst>
              <p:tags r:id="rId5"/>
            </p:custDataLst>
          </p:nvPr>
        </p:nvCxnSpPr>
        <p:spPr>
          <a:xfrm flipV="1">
            <a:off x="3949002" y="3684897"/>
            <a:ext cx="1073374" cy="190701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7DFA172D-1948-4D18-9C26-E00AAFEC731B}"/>
              </a:ext>
            </a:extLst>
          </p:cNvPr>
          <p:cNvCxnSpPr/>
          <p:nvPr>
            <p:custDataLst>
              <p:tags r:id="rId6"/>
            </p:custDataLst>
          </p:nvPr>
        </p:nvCxnSpPr>
        <p:spPr>
          <a:xfrm flipV="1">
            <a:off x="3848669" y="1478507"/>
            <a:ext cx="1082722" cy="118281"/>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2" name="Connecteur droit avec flèche 11">
            <a:extLst>
              <a:ext uri="{FF2B5EF4-FFF2-40B4-BE49-F238E27FC236}">
                <a16:creationId xmlns:a16="http://schemas.microsoft.com/office/drawing/2014/main" id="{DA36580D-EE23-4B9D-A0DD-2873EAB37DC8}"/>
              </a:ext>
            </a:extLst>
          </p:cNvPr>
          <p:cNvCxnSpPr>
            <a:cxnSpLocks/>
          </p:cNvCxnSpPr>
          <p:nvPr>
            <p:custDataLst>
              <p:tags r:id="rId7"/>
            </p:custDataLst>
          </p:nvPr>
        </p:nvCxnSpPr>
        <p:spPr>
          <a:xfrm>
            <a:off x="3848669" y="1596788"/>
            <a:ext cx="1235122" cy="3280012"/>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1459CA63-BBFB-4C3D-A8AB-352B45713298}"/>
              </a:ext>
            </a:extLst>
          </p:cNvPr>
          <p:cNvSpPr txBox="1"/>
          <p:nvPr/>
        </p:nvSpPr>
        <p:spPr>
          <a:xfrm>
            <a:off x="157815" y="3715042"/>
            <a:ext cx="4148920" cy="1077218"/>
          </a:xfrm>
          <a:prstGeom prst="rect">
            <a:avLst/>
          </a:prstGeom>
          <a:noFill/>
        </p:spPr>
        <p:txBody>
          <a:bodyPr wrap="square" rtlCol="0">
            <a:spAutoFit/>
          </a:bodyPr>
          <a:lstStyle/>
          <a:p>
            <a:pPr marL="285750" indent="-285750">
              <a:buFontTx/>
              <a:buChar char="-"/>
            </a:pPr>
            <a:r>
              <a:rPr lang="fr-FR" sz="1600" dirty="0"/>
              <a:t>j’ai remplacé les 3 icons par des images, j’ai ainsi supprimer le fichier </a:t>
            </a:r>
            <a:r>
              <a:rPr lang="fr-FR" sz="1600" b="1" dirty="0"/>
              <a:t>et-line.css</a:t>
            </a:r>
            <a:r>
              <a:rPr lang="fr-FR" sz="1600" dirty="0"/>
              <a:t>. Ces images au format </a:t>
            </a:r>
            <a:r>
              <a:rPr lang="fr-FR" sz="1600" b="1" dirty="0"/>
              <a:t>webp</a:t>
            </a:r>
            <a:r>
              <a:rPr lang="fr-FR" sz="1600" dirty="0"/>
              <a:t> ne pèsent que 1ko,</a:t>
            </a:r>
          </a:p>
          <a:p>
            <a:pPr marL="285750" indent="-285750">
              <a:buFontTx/>
              <a:buChar char="-"/>
            </a:pPr>
            <a:endParaRPr lang="fr-FR" sz="1600" dirty="0"/>
          </a:p>
        </p:txBody>
      </p:sp>
      <p:cxnSp>
        <p:nvCxnSpPr>
          <p:cNvPr id="13" name="Connecteur droit avec flèche 12">
            <a:extLst>
              <a:ext uri="{FF2B5EF4-FFF2-40B4-BE49-F238E27FC236}">
                <a16:creationId xmlns:a16="http://schemas.microsoft.com/office/drawing/2014/main" id="{901298B2-89C2-42CD-BE24-8B2431450829}"/>
              </a:ext>
            </a:extLst>
          </p:cNvPr>
          <p:cNvCxnSpPr>
            <a:cxnSpLocks/>
          </p:cNvCxnSpPr>
          <p:nvPr>
            <p:custDataLst>
              <p:tags r:id="rId8"/>
            </p:custDataLst>
          </p:nvPr>
        </p:nvCxnSpPr>
        <p:spPr>
          <a:xfrm flipV="1">
            <a:off x="4089379" y="2502040"/>
            <a:ext cx="1094745" cy="1659653"/>
          </a:xfrm>
          <a:prstGeom prst="straightConnector1">
            <a:avLst/>
          </a:prstGeom>
          <a:ln w="1905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84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9980AC2-E414-4E26-A546-EF23B6D6D384}"/>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9071213" y="1989018"/>
            <a:ext cx="3048000" cy="4781550"/>
          </a:xfrm>
          <a:prstGeom prst="rect">
            <a:avLst/>
          </a:prstGeom>
        </p:spPr>
      </p:pic>
      <p:pic>
        <p:nvPicPr>
          <p:cNvPr id="7" name="Image 6">
            <a:extLst>
              <a:ext uri="{FF2B5EF4-FFF2-40B4-BE49-F238E27FC236}">
                <a16:creationId xmlns:a16="http://schemas.microsoft.com/office/drawing/2014/main" id="{BC4C8861-576C-4FEA-AADE-958E9900062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88213" y="2012404"/>
            <a:ext cx="3171825" cy="4752975"/>
          </a:xfrm>
          <a:prstGeom prst="rect">
            <a:avLst/>
          </a:prstGeom>
        </p:spPr>
      </p:pic>
      <p:sp>
        <p:nvSpPr>
          <p:cNvPr id="8" name="ZoneTexte 7">
            <a:extLst>
              <a:ext uri="{FF2B5EF4-FFF2-40B4-BE49-F238E27FC236}">
                <a16:creationId xmlns:a16="http://schemas.microsoft.com/office/drawing/2014/main" id="{0E3CAE77-28EE-4FFF-9B99-7F6275B7CDC5}"/>
              </a:ext>
            </a:extLst>
          </p:cNvPr>
          <p:cNvSpPr txBox="1"/>
          <p:nvPr>
            <p:custDataLst>
              <p:tags r:id="rId3"/>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Format et taille des images</a:t>
            </a:r>
          </a:p>
        </p:txBody>
      </p:sp>
      <p:sp>
        <p:nvSpPr>
          <p:cNvPr id="9" name="ZoneTexte 8">
            <a:extLst>
              <a:ext uri="{FF2B5EF4-FFF2-40B4-BE49-F238E27FC236}">
                <a16:creationId xmlns:a16="http://schemas.microsoft.com/office/drawing/2014/main" id="{8A0299CF-A528-4E47-9EE9-2E4BCF14AC1D}"/>
              </a:ext>
            </a:extLst>
          </p:cNvPr>
          <p:cNvSpPr txBox="1"/>
          <p:nvPr>
            <p:custDataLst>
              <p:tags r:id="rId4"/>
            </p:custDataLst>
          </p:nvPr>
        </p:nvSpPr>
        <p:spPr>
          <a:xfrm>
            <a:off x="400334" y="841612"/>
            <a:ext cx="11486866" cy="646331"/>
          </a:xfrm>
          <a:prstGeom prst="rect">
            <a:avLst/>
          </a:prstGeom>
          <a:noFill/>
        </p:spPr>
        <p:txBody>
          <a:bodyPr wrap="square" rtlCol="0">
            <a:spAutoFit/>
          </a:bodyPr>
          <a:lstStyle/>
          <a:p>
            <a:pPr marL="285750" indent="-285750">
              <a:buFontTx/>
              <a:buChar char="-"/>
            </a:pPr>
            <a:r>
              <a:rPr lang="fr-FR" dirty="0"/>
              <a:t>Le choix du format d’image peut être primordial en terme de vitesse, principalement en version mobile.</a:t>
            </a:r>
          </a:p>
          <a:p>
            <a:pPr marL="285750" indent="-285750">
              <a:buFontTx/>
              <a:buChar char="-"/>
            </a:pPr>
            <a:r>
              <a:rPr lang="fr-FR" dirty="0"/>
              <a:t>Il faut oublier les formats trop lourd, tel que </a:t>
            </a:r>
            <a:r>
              <a:rPr lang="fr-FR" b="1" dirty="0"/>
              <a:t>BMP</a:t>
            </a:r>
            <a:r>
              <a:rPr lang="fr-FR" dirty="0"/>
              <a:t>, les différences de poids sont flagrantes.</a:t>
            </a:r>
          </a:p>
        </p:txBody>
      </p:sp>
      <p:sp>
        <p:nvSpPr>
          <p:cNvPr id="10" name="ZoneTexte 9">
            <a:extLst>
              <a:ext uri="{FF2B5EF4-FFF2-40B4-BE49-F238E27FC236}">
                <a16:creationId xmlns:a16="http://schemas.microsoft.com/office/drawing/2014/main" id="{C81D2E91-6A64-4C2F-9086-33275216F2D7}"/>
              </a:ext>
            </a:extLst>
          </p:cNvPr>
          <p:cNvSpPr txBox="1"/>
          <p:nvPr>
            <p:custDataLst>
              <p:tags r:id="rId5"/>
            </p:custDataLst>
          </p:nvPr>
        </p:nvSpPr>
        <p:spPr>
          <a:xfrm>
            <a:off x="1155275" y="2142362"/>
            <a:ext cx="904875" cy="369332"/>
          </a:xfrm>
          <a:prstGeom prst="rect">
            <a:avLst/>
          </a:prstGeom>
          <a:solidFill>
            <a:srgbClr val="FF0000"/>
          </a:solidFill>
        </p:spPr>
        <p:txBody>
          <a:bodyPr wrap="square" rtlCol="0">
            <a:spAutoFit/>
          </a:bodyPr>
          <a:lstStyle/>
          <a:p>
            <a:pPr algn="ctr"/>
            <a:r>
              <a:rPr lang="fr-FR" dirty="0"/>
              <a:t>AVANT</a:t>
            </a:r>
          </a:p>
        </p:txBody>
      </p:sp>
      <p:sp>
        <p:nvSpPr>
          <p:cNvPr id="11" name="ZoneTexte 10">
            <a:extLst>
              <a:ext uri="{FF2B5EF4-FFF2-40B4-BE49-F238E27FC236}">
                <a16:creationId xmlns:a16="http://schemas.microsoft.com/office/drawing/2014/main" id="{3F015101-8516-490C-B2B2-5461B61BF10E}"/>
              </a:ext>
            </a:extLst>
          </p:cNvPr>
          <p:cNvSpPr txBox="1"/>
          <p:nvPr>
            <p:custDataLst>
              <p:tags r:id="rId6"/>
            </p:custDataLst>
          </p:nvPr>
        </p:nvSpPr>
        <p:spPr>
          <a:xfrm>
            <a:off x="10387716" y="2086656"/>
            <a:ext cx="904875" cy="369332"/>
          </a:xfrm>
          <a:prstGeom prst="rect">
            <a:avLst/>
          </a:prstGeom>
          <a:solidFill>
            <a:srgbClr val="00B050"/>
          </a:solidFill>
        </p:spPr>
        <p:txBody>
          <a:bodyPr wrap="square" rtlCol="0">
            <a:spAutoFit/>
          </a:bodyPr>
          <a:lstStyle/>
          <a:p>
            <a:pPr algn="ctr"/>
            <a:r>
              <a:rPr lang="fr-FR" dirty="0"/>
              <a:t>APRES</a:t>
            </a:r>
          </a:p>
        </p:txBody>
      </p:sp>
      <p:cxnSp>
        <p:nvCxnSpPr>
          <p:cNvPr id="12" name="Connecteur droit avec flèche 11">
            <a:extLst>
              <a:ext uri="{FF2B5EF4-FFF2-40B4-BE49-F238E27FC236}">
                <a16:creationId xmlns:a16="http://schemas.microsoft.com/office/drawing/2014/main" id="{1A241542-2491-42FE-9F35-2AF1CE2C45D5}"/>
              </a:ext>
            </a:extLst>
          </p:cNvPr>
          <p:cNvCxnSpPr>
            <a:cxnSpLocks/>
          </p:cNvCxnSpPr>
          <p:nvPr>
            <p:custDataLst>
              <p:tags r:id="rId7"/>
            </p:custDataLst>
          </p:nvPr>
        </p:nvCxnSpPr>
        <p:spPr>
          <a:xfrm flipV="1">
            <a:off x="3330054" y="5131558"/>
            <a:ext cx="5641074" cy="40944"/>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C2D42C13-5B26-46E9-B0E9-4AD2B4FA4F61}"/>
              </a:ext>
            </a:extLst>
          </p:cNvPr>
          <p:cNvSpPr txBox="1"/>
          <p:nvPr>
            <p:custDataLst>
              <p:tags r:id="rId8"/>
            </p:custDataLst>
          </p:nvPr>
        </p:nvSpPr>
        <p:spPr>
          <a:xfrm>
            <a:off x="4130722" y="2210937"/>
            <a:ext cx="3740603" cy="2062103"/>
          </a:xfrm>
          <a:prstGeom prst="rect">
            <a:avLst/>
          </a:prstGeom>
          <a:noFill/>
        </p:spPr>
        <p:txBody>
          <a:bodyPr wrap="square" rtlCol="0">
            <a:spAutoFit/>
          </a:bodyPr>
          <a:lstStyle/>
          <a:p>
            <a:pPr marL="285750" indent="-285750">
              <a:buFontTx/>
              <a:buChar char="-"/>
            </a:pPr>
            <a:r>
              <a:rPr lang="fr-FR" sz="1600" dirty="0"/>
              <a:t>Concernant les 4 premiers fichiers, dont 2 </a:t>
            </a:r>
            <a:r>
              <a:rPr lang="fr-FR" sz="1600" b="1" dirty="0"/>
              <a:t>BMP</a:t>
            </a:r>
            <a:r>
              <a:rPr lang="fr-FR" sz="1600" dirty="0"/>
              <a:t>, nous observons un nette gain de place.</a:t>
            </a:r>
          </a:p>
          <a:p>
            <a:pPr marL="285750" indent="-285750">
              <a:buFontTx/>
              <a:buChar char="-"/>
            </a:pPr>
            <a:r>
              <a:rPr lang="fr-FR" sz="1600" dirty="0"/>
              <a:t>Pour les 2 premiers, j’ai fais une version small aux dimensions inférieurs pour les mobiles.</a:t>
            </a:r>
          </a:p>
          <a:p>
            <a:pPr marL="285750" indent="-285750">
              <a:buFontTx/>
              <a:buChar char="-"/>
            </a:pPr>
            <a:r>
              <a:rPr lang="fr-FR" sz="1600" dirty="0"/>
              <a:t>Deux autres fonds d’écran ont également leurs versions mobiles.</a:t>
            </a:r>
          </a:p>
        </p:txBody>
      </p:sp>
      <p:sp>
        <p:nvSpPr>
          <p:cNvPr id="13" name="ZoneTexte 12">
            <a:extLst>
              <a:ext uri="{FF2B5EF4-FFF2-40B4-BE49-F238E27FC236}">
                <a16:creationId xmlns:a16="http://schemas.microsoft.com/office/drawing/2014/main" id="{B3CDAD1B-BBAB-4E68-9F4F-340F21E61575}"/>
              </a:ext>
            </a:extLst>
          </p:cNvPr>
          <p:cNvSpPr txBox="1"/>
          <p:nvPr>
            <p:custDataLst>
              <p:tags r:id="rId9"/>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ResizePixel.com</a:t>
            </a:r>
          </a:p>
        </p:txBody>
      </p:sp>
    </p:spTree>
    <p:extLst>
      <p:ext uri="{BB962C8B-B14F-4D97-AF65-F5344CB8AC3E}">
        <p14:creationId xmlns:p14="http://schemas.microsoft.com/office/powerpoint/2010/main" val="182584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173F1CE1-753D-406E-B739-E263E144198B}"/>
              </a:ext>
            </a:extLst>
          </p:cNvPr>
          <p:cNvSpPr txBox="1"/>
          <p:nvPr>
            <p:custDataLst>
              <p:tags r:id="rId1"/>
            </p:custDataLst>
          </p:nvPr>
        </p:nvSpPr>
        <p:spPr>
          <a:xfrm>
            <a:off x="1389743" y="484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2"/>
            </p:custDataLst>
          </p:nvPr>
        </p:nvSpPr>
        <p:spPr>
          <a:xfrm>
            <a:off x="9924676" y="48110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3"/>
            </p:custDataLst>
          </p:nvPr>
        </p:nvSpPr>
        <p:spPr>
          <a:xfrm>
            <a:off x="3725838" y="1174315"/>
            <a:ext cx="4839837" cy="369332"/>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dirty="0"/>
              <a:t>Etat du site </a:t>
            </a:r>
            <a:r>
              <a:rPr lang="fr-FR" b="1" dirty="0"/>
              <a:t>avant</a:t>
            </a:r>
            <a:r>
              <a:rPr lang="fr-FR" dirty="0"/>
              <a:t> et </a:t>
            </a:r>
            <a:r>
              <a:rPr lang="fr-FR" b="1" dirty="0"/>
              <a:t>après</a:t>
            </a:r>
            <a:r>
              <a:rPr lang="fr-FR" dirty="0"/>
              <a:t> modifications</a:t>
            </a:r>
          </a:p>
        </p:txBody>
      </p:sp>
      <p:pic>
        <p:nvPicPr>
          <p:cNvPr id="5" name="Espace réservé du contenu 4">
            <a:extLst>
              <a:ext uri="{FF2B5EF4-FFF2-40B4-BE49-F238E27FC236}">
                <a16:creationId xmlns:a16="http://schemas.microsoft.com/office/drawing/2014/main" id="{23B1AEC7-2E0D-4C60-A93A-17545DAA648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54225" y="1023783"/>
            <a:ext cx="3175912" cy="5617932"/>
          </a:xfrm>
        </p:spPr>
      </p:pic>
      <p:pic>
        <p:nvPicPr>
          <p:cNvPr id="15" name="Image 14">
            <a:extLst>
              <a:ext uri="{FF2B5EF4-FFF2-40B4-BE49-F238E27FC236}">
                <a16:creationId xmlns:a16="http://schemas.microsoft.com/office/drawing/2014/main" id="{2F03C8D9-2335-4FCE-A7A5-A4307EA0C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1988" y="1019221"/>
            <a:ext cx="2930253" cy="5622494"/>
          </a:xfrm>
          <a:prstGeom prst="rect">
            <a:avLst/>
          </a:prstGeom>
        </p:spPr>
      </p:pic>
      <p:sp>
        <p:nvSpPr>
          <p:cNvPr id="16" name="ZoneTexte 15">
            <a:extLst>
              <a:ext uri="{FF2B5EF4-FFF2-40B4-BE49-F238E27FC236}">
                <a16:creationId xmlns:a16="http://schemas.microsoft.com/office/drawing/2014/main" id="{B6243162-B66B-411A-9F04-97D4CC5391D8}"/>
              </a:ext>
            </a:extLst>
          </p:cNvPr>
          <p:cNvSpPr txBox="1"/>
          <p:nvPr>
            <p:custDataLst>
              <p:tags r:id="rId4"/>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du site</a:t>
            </a:r>
          </a:p>
        </p:txBody>
      </p:sp>
    </p:spTree>
    <p:extLst>
      <p:ext uri="{BB962C8B-B14F-4D97-AF65-F5344CB8AC3E}">
        <p14:creationId xmlns:p14="http://schemas.microsoft.com/office/powerpoint/2010/main" val="544252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7002" y="2416988"/>
            <a:ext cx="5867012" cy="4367419"/>
          </a:xfrm>
        </p:spPr>
      </p:pic>
      <p:sp>
        <p:nvSpPr>
          <p:cNvPr id="8" name="ZoneTexte 7">
            <a:extLst>
              <a:ext uri="{FF2B5EF4-FFF2-40B4-BE49-F238E27FC236}">
                <a16:creationId xmlns:a16="http://schemas.microsoft.com/office/drawing/2014/main" id="{F28032EB-B1F8-4ED1-856B-51F1B2C062D1}"/>
              </a:ext>
            </a:extLst>
          </p:cNvPr>
          <p:cNvSpPr txBox="1"/>
          <p:nvPr>
            <p:custDataLst>
              <p:tags r:id="rId2"/>
            </p:custDataLst>
          </p:nvPr>
        </p:nvSpPr>
        <p:spPr>
          <a:xfrm>
            <a:off x="261937" y="782390"/>
            <a:ext cx="11588869" cy="954107"/>
          </a:xfrm>
          <a:prstGeom prst="rect">
            <a:avLst/>
          </a:prstGeom>
          <a:noFill/>
        </p:spPr>
        <p:txBody>
          <a:bodyPr wrap="square" rtlCol="0">
            <a:spAutoFit/>
          </a:bodyPr>
          <a:lstStyle/>
          <a:p>
            <a:pPr marL="285750" indent="-285750">
              <a:buFontTx/>
              <a:buChar char="-"/>
            </a:pPr>
            <a:r>
              <a:rPr lang="fr-FR" sz="1400" dirty="0"/>
              <a:t>Choisir de mauvaises couleurs et contrastes, donne une mauvaise image du site et de notre savoir-faire en matière d’accessibilité.</a:t>
            </a:r>
          </a:p>
          <a:p>
            <a:pPr marL="285750" indent="-285750">
              <a:buFontTx/>
              <a:buChar char="-"/>
            </a:pPr>
            <a:r>
              <a:rPr lang="fr-FR" sz="1400" dirty="0"/>
              <a:t>Sur l’image, nous avons plusieurs exemples de ce qu’il ne faut pas faire. Black hat avec police 1px, mauvaise couleur/contraste, et en bas, il y a de l’orange/orange.</a:t>
            </a:r>
          </a:p>
          <a:p>
            <a:pPr marL="285750" indent="-285750">
              <a:buFontTx/>
              <a:buChar char="-"/>
            </a:pPr>
            <a:r>
              <a:rPr lang="fr-FR" sz="1400" dirty="0"/>
              <a:t>Il faut bien choisir les couleurs de texte et de fond, penser accessibilité, vérifier que le ration soit dans le </a:t>
            </a:r>
            <a:r>
              <a:rPr lang="fr-FR" sz="1400" u="sng" dirty="0"/>
              <a:t>vert</a:t>
            </a:r>
            <a:r>
              <a:rPr lang="fr-FR" sz="1400" dirty="0"/>
              <a:t>.</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3"/>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5"/>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6"/>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9" name="ZoneTexte 8">
            <a:extLst>
              <a:ext uri="{FF2B5EF4-FFF2-40B4-BE49-F238E27FC236}">
                <a16:creationId xmlns:a16="http://schemas.microsoft.com/office/drawing/2014/main" id="{CBCA1BB1-D8E2-4CF5-AF00-9D268C9FC3D5}"/>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A11Y.com</a:t>
            </a:r>
          </a:p>
        </p:txBody>
      </p:sp>
      <p:sp>
        <p:nvSpPr>
          <p:cNvPr id="10" name="ZoneTexte 9">
            <a:extLst>
              <a:ext uri="{FF2B5EF4-FFF2-40B4-BE49-F238E27FC236}">
                <a16:creationId xmlns:a16="http://schemas.microsoft.com/office/drawing/2014/main" id="{5B8ABBE9-1310-4478-BB3E-E2B8797B8673}"/>
              </a:ext>
            </a:extLst>
          </p:cNvPr>
          <p:cNvSpPr txBox="1"/>
          <p:nvPr>
            <p:custDataLst>
              <p:tags r:id="rId8"/>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Couleurs et Contrastes</a:t>
            </a:r>
          </a:p>
        </p:txBody>
      </p:sp>
      <p:cxnSp>
        <p:nvCxnSpPr>
          <p:cNvPr id="12" name="Connecteur droit avec flèche 11">
            <a:extLst>
              <a:ext uri="{FF2B5EF4-FFF2-40B4-BE49-F238E27FC236}">
                <a16:creationId xmlns:a16="http://schemas.microsoft.com/office/drawing/2014/main" id="{8E9D1F12-2F15-4E58-9836-3A6DAB9C531B}"/>
              </a:ext>
            </a:extLst>
          </p:cNvPr>
          <p:cNvCxnSpPr>
            <a:cxnSpLocks/>
          </p:cNvCxnSpPr>
          <p:nvPr>
            <p:custDataLst>
              <p:tags r:id="rId9"/>
            </p:custDataLst>
          </p:nvPr>
        </p:nvCxnSpPr>
        <p:spPr>
          <a:xfrm>
            <a:off x="8370627" y="1736497"/>
            <a:ext cx="3339152" cy="205758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0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582515"/>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6"/>
            </p:custDataLst>
          </p:nvPr>
        </p:nvSpPr>
        <p:spPr>
          <a:xfrm>
            <a:off x="333180" y="916968"/>
            <a:ext cx="6343992" cy="1600438"/>
          </a:xfrm>
          <a:prstGeom prst="rect">
            <a:avLst/>
          </a:prstGeom>
          <a:noFill/>
        </p:spPr>
        <p:txBody>
          <a:bodyPr wrap="square" rtlCol="0">
            <a:spAutoFit/>
          </a:bodyPr>
          <a:lstStyle/>
          <a:p>
            <a:pPr marL="285750" indent="-285750">
              <a:buFontTx/>
              <a:buChar char="-"/>
            </a:pPr>
            <a:r>
              <a:rPr lang="fr-FR" sz="1400" dirty="0"/>
              <a:t>Les versions mobiles ont besoin d’une attention toute particulière. Presque tout influe sur les performances, l’accessibilité et le SEO.</a:t>
            </a:r>
          </a:p>
          <a:p>
            <a:pPr marL="285750" indent="-285750">
              <a:buFontTx/>
              <a:buChar char="-"/>
            </a:pPr>
            <a:r>
              <a:rPr lang="fr-FR" sz="1400" dirty="0"/>
              <a:t>Avec une optimisation des images, le gain de temps est considérable.</a:t>
            </a:r>
          </a:p>
          <a:p>
            <a:pPr marL="285750" indent="-285750">
              <a:buFontTx/>
              <a:buChar char="-"/>
            </a:pPr>
            <a:r>
              <a:rPr lang="fr-FR" sz="1400" dirty="0"/>
              <a:t>Utiliser les balises sémantiques pour l’accessibilité.</a:t>
            </a:r>
            <a:br>
              <a:rPr lang="fr-FR" sz="1400" dirty="0"/>
            </a:br>
            <a:r>
              <a:rPr lang="fr-FR" sz="1400" dirty="0"/>
              <a:t>Les temps de chargement des ressources, images, javascript, css, tout doit être optimisé.</a:t>
            </a:r>
          </a:p>
          <a:p>
            <a:pPr marL="285750" indent="-285750">
              <a:buFontTx/>
              <a:buChar char="-"/>
            </a:pPr>
            <a:r>
              <a:rPr lang="fr-FR" sz="1400" dirty="0"/>
              <a:t>Utiliser des dimensions adaptées aux versions desktop et mobiles sont idéales.</a:t>
            </a:r>
          </a:p>
        </p:txBody>
      </p:sp>
      <p:sp>
        <p:nvSpPr>
          <p:cNvPr id="2" name="ZoneTexte 1">
            <a:extLst>
              <a:ext uri="{FF2B5EF4-FFF2-40B4-BE49-F238E27FC236}">
                <a16:creationId xmlns:a16="http://schemas.microsoft.com/office/drawing/2014/main" id="{CFABDF0E-1E40-47CD-B493-EA55E89D3D9B}"/>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
        <p:nvSpPr>
          <p:cNvPr id="13" name="ZoneTexte 12">
            <a:extLst>
              <a:ext uri="{FF2B5EF4-FFF2-40B4-BE49-F238E27FC236}">
                <a16:creationId xmlns:a16="http://schemas.microsoft.com/office/drawing/2014/main" id="{FB2E6C93-36C2-4ED0-8554-7045E8D9A8D7}"/>
              </a:ext>
            </a:extLst>
          </p:cNvPr>
          <p:cNvSpPr txBox="1"/>
          <p:nvPr>
            <p:custDataLst>
              <p:tags r:id="rId8"/>
            </p:custDataLst>
          </p:nvPr>
        </p:nvSpPr>
        <p:spPr>
          <a:xfrm>
            <a:off x="2720453" y="12785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les problèmes de performances</a:t>
            </a:r>
          </a:p>
        </p:txBody>
      </p:sp>
    </p:spTree>
    <p:extLst>
      <p:ext uri="{BB962C8B-B14F-4D97-AF65-F5344CB8AC3E}">
        <p14:creationId xmlns:p14="http://schemas.microsoft.com/office/powerpoint/2010/main" val="321728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2307833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8"/>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4"/>
</p:tagLst>
</file>

<file path=ppt/tags/tag43.xml><?xml version="1.0" encoding="utf-8"?>
<p:tagLst xmlns:a="http://schemas.openxmlformats.org/drawingml/2006/main" xmlns:r="http://schemas.openxmlformats.org/officeDocument/2006/relationships" xmlns:p="http://schemas.openxmlformats.org/presentationml/2006/main">
  <p:tag name="NUM" val="5"/>
</p:tagLst>
</file>

<file path=ppt/tags/tag44.xml><?xml version="1.0" encoding="utf-8"?>
<p:tagLst xmlns:a="http://schemas.openxmlformats.org/drawingml/2006/main" xmlns:r="http://schemas.openxmlformats.org/officeDocument/2006/relationships" xmlns:p="http://schemas.openxmlformats.org/presentationml/2006/main">
  <p:tag name="NUM" val="6"/>
</p:tagLst>
</file>

<file path=ppt/tags/tag45.xml><?xml version="1.0" encoding="utf-8"?>
<p:tagLst xmlns:a="http://schemas.openxmlformats.org/drawingml/2006/main" xmlns:r="http://schemas.openxmlformats.org/officeDocument/2006/relationships" xmlns:p="http://schemas.openxmlformats.org/presentationml/2006/main">
  <p:tag name="NUM" val="7"/>
</p:tagLst>
</file>

<file path=ppt/tags/tag46.xml><?xml version="1.0" encoding="utf-8"?>
<p:tagLst xmlns:a="http://schemas.openxmlformats.org/drawingml/2006/main" xmlns:r="http://schemas.openxmlformats.org/officeDocument/2006/relationships" xmlns:p="http://schemas.openxmlformats.org/presentationml/2006/main">
  <p:tag name="NUM" val="8"/>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7"/>
</p:tagLst>
</file>

<file path=ppt/tags/tag55.xml><?xml version="1.0" encoding="utf-8"?>
<p:tagLst xmlns:a="http://schemas.openxmlformats.org/drawingml/2006/main" xmlns:r="http://schemas.openxmlformats.org/officeDocument/2006/relationships" xmlns:p="http://schemas.openxmlformats.org/presentationml/2006/main">
  <p:tag name="NUM" val="8"/>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6"/>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1675</TotalTime>
  <Words>716</Words>
  <Application>Microsoft Office PowerPoint</Application>
  <PresentationFormat>Grand écran</PresentationFormat>
  <Paragraphs>79</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109</cp:revision>
  <dcterms:created xsi:type="dcterms:W3CDTF">2022-11-24T16:09:20Z</dcterms:created>
  <dcterms:modified xsi:type="dcterms:W3CDTF">2022-12-12T06:42:52Z</dcterms:modified>
</cp:coreProperties>
</file>